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6858000" type="screen4x3"/>
  <p:notesSz cx="6858000" cy="9144000"/>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Μεσαίο στυλ 2 - Έμφαση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7" d="100"/>
          <a:sy n="107" d="100"/>
        </p:scale>
        <p:origin x="-84" y="-3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2" name="Τίτλος 1"/>
          <p:cNvSpPr>
            <a:spLocks noGrp="1"/>
          </p:cNvSpPr>
          <p:nvPr>
            <p:ph type="ctrTitle"/>
          </p:nvPr>
        </p:nvSpPr>
        <p:spPr>
          <a:xfrm>
            <a:off x="685800" y="2130425"/>
            <a:ext cx="7772400" cy="1470025"/>
          </a:xfrm>
        </p:spPr>
        <p:txBody>
          <a:bodyPr/>
          <a:lstStyle/>
          <a:p>
            <a:r>
              <a:rPr lang="el-GR" smtClean="0"/>
              <a:t>Στυλ κύριου τίτλου</a:t>
            </a:r>
            <a:endParaRPr lang="el-GR"/>
          </a:p>
        </p:txBody>
      </p:sp>
      <p:sp>
        <p:nvSpPr>
          <p:cNvPr id="3" name="Υπότιτλο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l-GR" smtClean="0"/>
              <a:t>Στυλ κύριου υπότιτλου</a:t>
            </a:r>
            <a:endParaRPr lang="el-GR"/>
          </a:p>
        </p:txBody>
      </p:sp>
      <p:sp>
        <p:nvSpPr>
          <p:cNvPr id="4" name="Θέση ημερομηνίας 3"/>
          <p:cNvSpPr>
            <a:spLocks noGrp="1"/>
          </p:cNvSpPr>
          <p:nvPr>
            <p:ph type="dt" sz="half" idx="10"/>
          </p:nvPr>
        </p:nvSpPr>
        <p:spPr/>
        <p:txBody>
          <a:bodyPr/>
          <a:lstStyle/>
          <a:p>
            <a:fld id="{F049CAEC-391F-4660-80DC-AFDF5985C0D4}" type="datetimeFigureOut">
              <a:rPr lang="el-GR" smtClean="0"/>
              <a:t>01/03/2019</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610D27F3-1075-46A6-85FE-DD2473FA6847}" type="slidenum">
              <a:rPr lang="el-GR" smtClean="0"/>
              <a:t>‹#›</a:t>
            </a:fld>
            <a:endParaRPr lang="el-GR"/>
          </a:p>
        </p:txBody>
      </p:sp>
    </p:spTree>
    <p:extLst>
      <p:ext uri="{BB962C8B-B14F-4D97-AF65-F5344CB8AC3E}">
        <p14:creationId xmlns:p14="http://schemas.microsoft.com/office/powerpoint/2010/main" val="3547150683"/>
      </p:ext>
    </p:extLst>
  </p:cSld>
  <p:clrMapOvr>
    <a:masterClrMapping/>
  </p:clrMapOvr>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Περιεχόμενο">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smtClean="0"/>
              <a:t>Στυλ κύριου τίτλου</a:t>
            </a:r>
            <a:endParaRPr lang="el-GR"/>
          </a:p>
        </p:txBody>
      </p:sp>
      <p:sp>
        <p:nvSpPr>
          <p:cNvPr id="3" name="Θέση περιεχομένου 2"/>
          <p:cNvSpPr>
            <a:spLocks noGrp="1"/>
          </p:cNvSpPr>
          <p:nvPr>
            <p:ph idx="1"/>
          </p:nvPr>
        </p:nvSpPr>
        <p:spPr/>
        <p:txBody>
          <a:body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Θέση ημερομηνίας 3"/>
          <p:cNvSpPr>
            <a:spLocks noGrp="1"/>
          </p:cNvSpPr>
          <p:nvPr>
            <p:ph type="dt" sz="half" idx="10"/>
          </p:nvPr>
        </p:nvSpPr>
        <p:spPr/>
        <p:txBody>
          <a:bodyPr/>
          <a:lstStyle/>
          <a:p>
            <a:fld id="{F049CAEC-391F-4660-80DC-AFDF5985C0D4}" type="datetimeFigureOut">
              <a:rPr lang="el-GR" smtClean="0"/>
              <a:t>01/03/2019</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610D27F3-1075-46A6-85FE-DD2473FA6847}" type="slidenum">
              <a:rPr lang="el-GR" smtClean="0"/>
              <a:t>‹#›</a:t>
            </a:fld>
            <a:endParaRPr lang="el-GR"/>
          </a:p>
        </p:txBody>
      </p:sp>
    </p:spTree>
    <p:extLst>
      <p:ext uri="{BB962C8B-B14F-4D97-AF65-F5344CB8AC3E}">
        <p14:creationId xmlns:p14="http://schemas.microsoft.com/office/powerpoint/2010/main" val="1025327799"/>
      </p:ext>
    </p:extLst>
  </p:cSld>
  <p:clrMapOvr>
    <a:masterClrMapping/>
  </p:clrMapOvr>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Τίτλος 1"/>
          <p:cNvSpPr>
            <a:spLocks noGrp="1"/>
          </p:cNvSpPr>
          <p:nvPr>
            <p:ph type="title"/>
          </p:nvPr>
        </p:nvSpPr>
        <p:spPr>
          <a:xfrm>
            <a:off x="722313" y="4406900"/>
            <a:ext cx="7772400" cy="1362075"/>
          </a:xfrm>
        </p:spPr>
        <p:txBody>
          <a:bodyPr anchor="t"/>
          <a:lstStyle>
            <a:lvl1pPr algn="l">
              <a:defRPr sz="4000" b="1" cap="all"/>
            </a:lvl1pPr>
          </a:lstStyle>
          <a:p>
            <a:r>
              <a:rPr lang="el-GR" smtClean="0"/>
              <a:t>Στυλ κύριου τίτλου</a:t>
            </a:r>
            <a:endParaRPr lang="el-GR"/>
          </a:p>
        </p:txBody>
      </p:sp>
      <p:sp>
        <p:nvSpPr>
          <p:cNvPr id="3" name="Θέση κειμένου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smtClean="0"/>
              <a:t>Στυλ υποδείγματος κειμένου</a:t>
            </a:r>
          </a:p>
        </p:txBody>
      </p:sp>
      <p:sp>
        <p:nvSpPr>
          <p:cNvPr id="4" name="Θέση ημερομηνίας 3"/>
          <p:cNvSpPr>
            <a:spLocks noGrp="1"/>
          </p:cNvSpPr>
          <p:nvPr>
            <p:ph type="dt" sz="half" idx="10"/>
          </p:nvPr>
        </p:nvSpPr>
        <p:spPr/>
        <p:txBody>
          <a:bodyPr/>
          <a:lstStyle/>
          <a:p>
            <a:fld id="{F049CAEC-391F-4660-80DC-AFDF5985C0D4}" type="datetimeFigureOut">
              <a:rPr lang="el-GR" smtClean="0"/>
              <a:t>01/03/2019</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610D27F3-1075-46A6-85FE-DD2473FA6847}" type="slidenum">
              <a:rPr lang="el-GR" smtClean="0"/>
              <a:t>‹#›</a:t>
            </a:fld>
            <a:endParaRPr lang="el-GR"/>
          </a:p>
        </p:txBody>
      </p:sp>
    </p:spTree>
    <p:extLst>
      <p:ext uri="{BB962C8B-B14F-4D97-AF65-F5344CB8AC3E}">
        <p14:creationId xmlns:p14="http://schemas.microsoft.com/office/powerpoint/2010/main" val="3297998988"/>
      </p:ext>
    </p:extLst>
  </p:cSld>
  <p:clrMapOvr>
    <a:masterClrMapping/>
  </p:clrMapOvr>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smtClean="0"/>
              <a:t>Στυλ κύριου τίτλου</a:t>
            </a:r>
            <a:endParaRPr lang="el-GR"/>
          </a:p>
        </p:txBody>
      </p:sp>
      <p:sp>
        <p:nvSpPr>
          <p:cNvPr id="3" name="Θέση περιεχομένου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Θέση περιεχομένου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5" name="Θέση ημερομηνίας 4"/>
          <p:cNvSpPr>
            <a:spLocks noGrp="1"/>
          </p:cNvSpPr>
          <p:nvPr>
            <p:ph type="dt" sz="half" idx="10"/>
          </p:nvPr>
        </p:nvSpPr>
        <p:spPr/>
        <p:txBody>
          <a:bodyPr/>
          <a:lstStyle/>
          <a:p>
            <a:fld id="{F049CAEC-391F-4660-80DC-AFDF5985C0D4}" type="datetimeFigureOut">
              <a:rPr lang="el-GR" smtClean="0"/>
              <a:t>01/03/2019</a:t>
            </a:fld>
            <a:endParaRPr lang="el-GR"/>
          </a:p>
        </p:txBody>
      </p:sp>
      <p:sp>
        <p:nvSpPr>
          <p:cNvPr id="6" name="Θέση υποσέλιδου 5"/>
          <p:cNvSpPr>
            <a:spLocks noGrp="1"/>
          </p:cNvSpPr>
          <p:nvPr>
            <p:ph type="ftr" sz="quarter" idx="11"/>
          </p:nvPr>
        </p:nvSpPr>
        <p:spPr/>
        <p:txBody>
          <a:bodyPr/>
          <a:lstStyle/>
          <a:p>
            <a:endParaRPr lang="el-GR"/>
          </a:p>
        </p:txBody>
      </p:sp>
      <p:sp>
        <p:nvSpPr>
          <p:cNvPr id="7" name="Θέση αριθμού διαφάνειας 6"/>
          <p:cNvSpPr>
            <a:spLocks noGrp="1"/>
          </p:cNvSpPr>
          <p:nvPr>
            <p:ph type="sldNum" sz="quarter" idx="12"/>
          </p:nvPr>
        </p:nvSpPr>
        <p:spPr/>
        <p:txBody>
          <a:bodyPr/>
          <a:lstStyle/>
          <a:p>
            <a:fld id="{610D27F3-1075-46A6-85FE-DD2473FA6847}" type="slidenum">
              <a:rPr lang="el-GR" smtClean="0"/>
              <a:t>‹#›</a:t>
            </a:fld>
            <a:endParaRPr lang="el-GR"/>
          </a:p>
        </p:txBody>
      </p:sp>
    </p:spTree>
    <p:extLst>
      <p:ext uri="{BB962C8B-B14F-4D97-AF65-F5344CB8AC3E}">
        <p14:creationId xmlns:p14="http://schemas.microsoft.com/office/powerpoint/2010/main" val="3474488243"/>
      </p:ext>
    </p:extLst>
  </p:cSld>
  <p:clrMapOvr>
    <a:masterClrMapping/>
  </p:clrMapOvr>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lvl1pPr>
              <a:defRPr/>
            </a:lvl1pPr>
          </a:lstStyle>
          <a:p>
            <a:r>
              <a:rPr lang="el-GR" smtClean="0"/>
              <a:t>Στυλ κύριου τίτλου</a:t>
            </a:r>
            <a:endParaRPr lang="el-GR"/>
          </a:p>
        </p:txBody>
      </p:sp>
      <p:sp>
        <p:nvSpPr>
          <p:cNvPr id="3" name="Θέση κειμένου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Στυλ υποδείγματος κειμένου</a:t>
            </a:r>
          </a:p>
        </p:txBody>
      </p:sp>
      <p:sp>
        <p:nvSpPr>
          <p:cNvPr id="4" name="Θέση περιεχομένου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5" name="Θέση κειμένου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Στυλ υποδείγματος κειμένου</a:t>
            </a:r>
          </a:p>
        </p:txBody>
      </p:sp>
      <p:sp>
        <p:nvSpPr>
          <p:cNvPr id="6" name="Θέση περιεχομένου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7" name="Θέση ημερομηνίας 6"/>
          <p:cNvSpPr>
            <a:spLocks noGrp="1"/>
          </p:cNvSpPr>
          <p:nvPr>
            <p:ph type="dt" sz="half" idx="10"/>
          </p:nvPr>
        </p:nvSpPr>
        <p:spPr/>
        <p:txBody>
          <a:bodyPr/>
          <a:lstStyle/>
          <a:p>
            <a:fld id="{F049CAEC-391F-4660-80DC-AFDF5985C0D4}" type="datetimeFigureOut">
              <a:rPr lang="el-GR" smtClean="0"/>
              <a:t>01/03/2019</a:t>
            </a:fld>
            <a:endParaRPr lang="el-GR"/>
          </a:p>
        </p:txBody>
      </p:sp>
      <p:sp>
        <p:nvSpPr>
          <p:cNvPr id="8" name="Θέση υποσέλιδου 7"/>
          <p:cNvSpPr>
            <a:spLocks noGrp="1"/>
          </p:cNvSpPr>
          <p:nvPr>
            <p:ph type="ftr" sz="quarter" idx="11"/>
          </p:nvPr>
        </p:nvSpPr>
        <p:spPr/>
        <p:txBody>
          <a:bodyPr/>
          <a:lstStyle/>
          <a:p>
            <a:endParaRPr lang="el-GR"/>
          </a:p>
        </p:txBody>
      </p:sp>
      <p:sp>
        <p:nvSpPr>
          <p:cNvPr id="9" name="Θέση αριθμού διαφάνειας 8"/>
          <p:cNvSpPr>
            <a:spLocks noGrp="1"/>
          </p:cNvSpPr>
          <p:nvPr>
            <p:ph type="sldNum" sz="quarter" idx="12"/>
          </p:nvPr>
        </p:nvSpPr>
        <p:spPr/>
        <p:txBody>
          <a:bodyPr/>
          <a:lstStyle/>
          <a:p>
            <a:fld id="{610D27F3-1075-46A6-85FE-DD2473FA6847}" type="slidenum">
              <a:rPr lang="el-GR" smtClean="0"/>
              <a:t>‹#›</a:t>
            </a:fld>
            <a:endParaRPr lang="el-GR"/>
          </a:p>
        </p:txBody>
      </p:sp>
    </p:spTree>
    <p:extLst>
      <p:ext uri="{BB962C8B-B14F-4D97-AF65-F5344CB8AC3E}">
        <p14:creationId xmlns:p14="http://schemas.microsoft.com/office/powerpoint/2010/main" val="214395380"/>
      </p:ext>
    </p:extLst>
  </p:cSld>
  <p:clrMapOvr>
    <a:masterClrMapping/>
  </p:clrMapOvr>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smtClean="0"/>
              <a:t>Στυλ κύριου τίτλου</a:t>
            </a:r>
            <a:endParaRPr lang="el-GR"/>
          </a:p>
        </p:txBody>
      </p:sp>
      <p:sp>
        <p:nvSpPr>
          <p:cNvPr id="3" name="Θέση ημερομηνίας 2"/>
          <p:cNvSpPr>
            <a:spLocks noGrp="1"/>
          </p:cNvSpPr>
          <p:nvPr>
            <p:ph type="dt" sz="half" idx="10"/>
          </p:nvPr>
        </p:nvSpPr>
        <p:spPr/>
        <p:txBody>
          <a:bodyPr/>
          <a:lstStyle/>
          <a:p>
            <a:fld id="{F049CAEC-391F-4660-80DC-AFDF5985C0D4}" type="datetimeFigureOut">
              <a:rPr lang="el-GR" smtClean="0"/>
              <a:t>01/03/2019</a:t>
            </a:fld>
            <a:endParaRPr lang="el-GR"/>
          </a:p>
        </p:txBody>
      </p:sp>
      <p:sp>
        <p:nvSpPr>
          <p:cNvPr id="4" name="Θέση υποσέλιδου 3"/>
          <p:cNvSpPr>
            <a:spLocks noGrp="1"/>
          </p:cNvSpPr>
          <p:nvPr>
            <p:ph type="ftr" sz="quarter" idx="11"/>
          </p:nvPr>
        </p:nvSpPr>
        <p:spPr/>
        <p:txBody>
          <a:bodyPr/>
          <a:lstStyle/>
          <a:p>
            <a:endParaRPr lang="el-GR"/>
          </a:p>
        </p:txBody>
      </p:sp>
      <p:sp>
        <p:nvSpPr>
          <p:cNvPr id="5" name="Θέση αριθμού διαφάνειας 4"/>
          <p:cNvSpPr>
            <a:spLocks noGrp="1"/>
          </p:cNvSpPr>
          <p:nvPr>
            <p:ph type="sldNum" sz="quarter" idx="12"/>
          </p:nvPr>
        </p:nvSpPr>
        <p:spPr/>
        <p:txBody>
          <a:bodyPr/>
          <a:lstStyle/>
          <a:p>
            <a:fld id="{610D27F3-1075-46A6-85FE-DD2473FA6847}" type="slidenum">
              <a:rPr lang="el-GR" smtClean="0"/>
              <a:t>‹#›</a:t>
            </a:fld>
            <a:endParaRPr lang="el-GR"/>
          </a:p>
        </p:txBody>
      </p:sp>
    </p:spTree>
    <p:extLst>
      <p:ext uri="{BB962C8B-B14F-4D97-AF65-F5344CB8AC3E}">
        <p14:creationId xmlns:p14="http://schemas.microsoft.com/office/powerpoint/2010/main" val="3832743230"/>
      </p:ext>
    </p:extLst>
  </p:cSld>
  <p:clrMapOvr>
    <a:masterClrMapping/>
  </p:clrMapOvr>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Κενή">
    <p:spTree>
      <p:nvGrpSpPr>
        <p:cNvPr id="1" name=""/>
        <p:cNvGrpSpPr/>
        <p:nvPr/>
      </p:nvGrpSpPr>
      <p:grpSpPr>
        <a:xfrm>
          <a:off x="0" y="0"/>
          <a:ext cx="0" cy="0"/>
          <a:chOff x="0" y="0"/>
          <a:chExt cx="0" cy="0"/>
        </a:xfrm>
      </p:grpSpPr>
      <p:sp>
        <p:nvSpPr>
          <p:cNvPr id="2" name="Θέση ημερομηνίας 1"/>
          <p:cNvSpPr>
            <a:spLocks noGrp="1"/>
          </p:cNvSpPr>
          <p:nvPr>
            <p:ph type="dt" sz="half" idx="10"/>
          </p:nvPr>
        </p:nvSpPr>
        <p:spPr/>
        <p:txBody>
          <a:bodyPr/>
          <a:lstStyle/>
          <a:p>
            <a:fld id="{F049CAEC-391F-4660-80DC-AFDF5985C0D4}" type="datetimeFigureOut">
              <a:rPr lang="el-GR" smtClean="0"/>
              <a:t>01/03/2019</a:t>
            </a:fld>
            <a:endParaRPr lang="el-GR"/>
          </a:p>
        </p:txBody>
      </p:sp>
      <p:sp>
        <p:nvSpPr>
          <p:cNvPr id="3" name="Θέση υποσέλιδου 2"/>
          <p:cNvSpPr>
            <a:spLocks noGrp="1"/>
          </p:cNvSpPr>
          <p:nvPr>
            <p:ph type="ftr" sz="quarter" idx="11"/>
          </p:nvPr>
        </p:nvSpPr>
        <p:spPr/>
        <p:txBody>
          <a:bodyPr/>
          <a:lstStyle/>
          <a:p>
            <a:endParaRPr lang="el-GR"/>
          </a:p>
        </p:txBody>
      </p:sp>
      <p:sp>
        <p:nvSpPr>
          <p:cNvPr id="4" name="Θέση αριθμού διαφάνειας 3"/>
          <p:cNvSpPr>
            <a:spLocks noGrp="1"/>
          </p:cNvSpPr>
          <p:nvPr>
            <p:ph type="sldNum" sz="quarter" idx="12"/>
          </p:nvPr>
        </p:nvSpPr>
        <p:spPr/>
        <p:txBody>
          <a:bodyPr/>
          <a:lstStyle/>
          <a:p>
            <a:fld id="{610D27F3-1075-46A6-85FE-DD2473FA6847}" type="slidenum">
              <a:rPr lang="el-GR" smtClean="0"/>
              <a:t>‹#›</a:t>
            </a:fld>
            <a:endParaRPr lang="el-GR"/>
          </a:p>
        </p:txBody>
      </p:sp>
    </p:spTree>
    <p:extLst>
      <p:ext uri="{BB962C8B-B14F-4D97-AF65-F5344CB8AC3E}">
        <p14:creationId xmlns:p14="http://schemas.microsoft.com/office/powerpoint/2010/main" val="1984121118"/>
      </p:ext>
    </p:extLst>
  </p:cSld>
  <p:clrMapOvr>
    <a:masterClrMapping/>
  </p:clrMapOvr>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Τίτλος 1"/>
          <p:cNvSpPr>
            <a:spLocks noGrp="1"/>
          </p:cNvSpPr>
          <p:nvPr>
            <p:ph type="title"/>
          </p:nvPr>
        </p:nvSpPr>
        <p:spPr>
          <a:xfrm>
            <a:off x="457200" y="273050"/>
            <a:ext cx="3008313" cy="1162050"/>
          </a:xfrm>
        </p:spPr>
        <p:txBody>
          <a:bodyPr anchor="b"/>
          <a:lstStyle>
            <a:lvl1pPr algn="l">
              <a:defRPr sz="2000" b="1"/>
            </a:lvl1pPr>
          </a:lstStyle>
          <a:p>
            <a:r>
              <a:rPr lang="el-GR" smtClean="0"/>
              <a:t>Στυλ κύριου τίτλου</a:t>
            </a:r>
            <a:endParaRPr lang="el-GR"/>
          </a:p>
        </p:txBody>
      </p:sp>
      <p:sp>
        <p:nvSpPr>
          <p:cNvPr id="3" name="Θέση περιεχομένου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Θέση κειμένου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Στυλ υποδείγματος κειμένου</a:t>
            </a:r>
          </a:p>
        </p:txBody>
      </p:sp>
      <p:sp>
        <p:nvSpPr>
          <p:cNvPr id="5" name="Θέση ημερομηνίας 4"/>
          <p:cNvSpPr>
            <a:spLocks noGrp="1"/>
          </p:cNvSpPr>
          <p:nvPr>
            <p:ph type="dt" sz="half" idx="10"/>
          </p:nvPr>
        </p:nvSpPr>
        <p:spPr/>
        <p:txBody>
          <a:bodyPr/>
          <a:lstStyle/>
          <a:p>
            <a:fld id="{F049CAEC-391F-4660-80DC-AFDF5985C0D4}" type="datetimeFigureOut">
              <a:rPr lang="el-GR" smtClean="0"/>
              <a:t>01/03/2019</a:t>
            </a:fld>
            <a:endParaRPr lang="el-GR"/>
          </a:p>
        </p:txBody>
      </p:sp>
      <p:sp>
        <p:nvSpPr>
          <p:cNvPr id="6" name="Θέση υποσέλιδου 5"/>
          <p:cNvSpPr>
            <a:spLocks noGrp="1"/>
          </p:cNvSpPr>
          <p:nvPr>
            <p:ph type="ftr" sz="quarter" idx="11"/>
          </p:nvPr>
        </p:nvSpPr>
        <p:spPr/>
        <p:txBody>
          <a:bodyPr/>
          <a:lstStyle/>
          <a:p>
            <a:endParaRPr lang="el-GR"/>
          </a:p>
        </p:txBody>
      </p:sp>
      <p:sp>
        <p:nvSpPr>
          <p:cNvPr id="7" name="Θέση αριθμού διαφάνειας 6"/>
          <p:cNvSpPr>
            <a:spLocks noGrp="1"/>
          </p:cNvSpPr>
          <p:nvPr>
            <p:ph type="sldNum" sz="quarter" idx="12"/>
          </p:nvPr>
        </p:nvSpPr>
        <p:spPr/>
        <p:txBody>
          <a:bodyPr/>
          <a:lstStyle/>
          <a:p>
            <a:fld id="{610D27F3-1075-46A6-85FE-DD2473FA6847}" type="slidenum">
              <a:rPr lang="el-GR" smtClean="0"/>
              <a:t>‹#›</a:t>
            </a:fld>
            <a:endParaRPr lang="el-GR"/>
          </a:p>
        </p:txBody>
      </p:sp>
    </p:spTree>
    <p:extLst>
      <p:ext uri="{BB962C8B-B14F-4D97-AF65-F5344CB8AC3E}">
        <p14:creationId xmlns:p14="http://schemas.microsoft.com/office/powerpoint/2010/main" val="182935865"/>
      </p:ext>
    </p:extLst>
  </p:cSld>
  <p:clrMapOvr>
    <a:masterClrMapping/>
  </p:clrMapOvr>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Τίτλος 1"/>
          <p:cNvSpPr>
            <a:spLocks noGrp="1"/>
          </p:cNvSpPr>
          <p:nvPr>
            <p:ph type="title"/>
          </p:nvPr>
        </p:nvSpPr>
        <p:spPr>
          <a:xfrm>
            <a:off x="1792288" y="4800600"/>
            <a:ext cx="5486400" cy="566738"/>
          </a:xfrm>
        </p:spPr>
        <p:txBody>
          <a:bodyPr anchor="b"/>
          <a:lstStyle>
            <a:lvl1pPr algn="l">
              <a:defRPr sz="2000" b="1"/>
            </a:lvl1pPr>
          </a:lstStyle>
          <a:p>
            <a:r>
              <a:rPr lang="el-GR" smtClean="0"/>
              <a:t>Στυλ κύριου τίτλου</a:t>
            </a:r>
            <a:endParaRPr lang="el-GR"/>
          </a:p>
        </p:txBody>
      </p:sp>
      <p:sp>
        <p:nvSpPr>
          <p:cNvPr id="3" name="Θέση εικόνας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l-GR"/>
          </a:p>
        </p:txBody>
      </p:sp>
      <p:sp>
        <p:nvSpPr>
          <p:cNvPr id="4" name="Θέση κειμένου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Στυλ υποδείγματος κειμένου</a:t>
            </a:r>
          </a:p>
        </p:txBody>
      </p:sp>
      <p:sp>
        <p:nvSpPr>
          <p:cNvPr id="5" name="Θέση ημερομηνίας 4"/>
          <p:cNvSpPr>
            <a:spLocks noGrp="1"/>
          </p:cNvSpPr>
          <p:nvPr>
            <p:ph type="dt" sz="half" idx="10"/>
          </p:nvPr>
        </p:nvSpPr>
        <p:spPr/>
        <p:txBody>
          <a:bodyPr/>
          <a:lstStyle/>
          <a:p>
            <a:fld id="{F049CAEC-391F-4660-80DC-AFDF5985C0D4}" type="datetimeFigureOut">
              <a:rPr lang="el-GR" smtClean="0"/>
              <a:t>01/03/2019</a:t>
            </a:fld>
            <a:endParaRPr lang="el-GR"/>
          </a:p>
        </p:txBody>
      </p:sp>
      <p:sp>
        <p:nvSpPr>
          <p:cNvPr id="6" name="Θέση υποσέλιδου 5"/>
          <p:cNvSpPr>
            <a:spLocks noGrp="1"/>
          </p:cNvSpPr>
          <p:nvPr>
            <p:ph type="ftr" sz="quarter" idx="11"/>
          </p:nvPr>
        </p:nvSpPr>
        <p:spPr/>
        <p:txBody>
          <a:bodyPr/>
          <a:lstStyle/>
          <a:p>
            <a:endParaRPr lang="el-GR"/>
          </a:p>
        </p:txBody>
      </p:sp>
      <p:sp>
        <p:nvSpPr>
          <p:cNvPr id="7" name="Θέση αριθμού διαφάνειας 6"/>
          <p:cNvSpPr>
            <a:spLocks noGrp="1"/>
          </p:cNvSpPr>
          <p:nvPr>
            <p:ph type="sldNum" sz="quarter" idx="12"/>
          </p:nvPr>
        </p:nvSpPr>
        <p:spPr/>
        <p:txBody>
          <a:bodyPr/>
          <a:lstStyle/>
          <a:p>
            <a:fld id="{610D27F3-1075-46A6-85FE-DD2473FA6847}" type="slidenum">
              <a:rPr lang="el-GR" smtClean="0"/>
              <a:t>‹#›</a:t>
            </a:fld>
            <a:endParaRPr lang="el-GR"/>
          </a:p>
        </p:txBody>
      </p:sp>
    </p:spTree>
    <p:extLst>
      <p:ext uri="{BB962C8B-B14F-4D97-AF65-F5344CB8AC3E}">
        <p14:creationId xmlns:p14="http://schemas.microsoft.com/office/powerpoint/2010/main" val="3008303840"/>
      </p:ext>
    </p:extLst>
  </p:cSld>
  <p:clrMapOvr>
    <a:masterClrMapping/>
  </p:clrMapOvr>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smtClean="0"/>
              <a:t>Στυλ κύριου τίτλου</a:t>
            </a:r>
            <a:endParaRPr lang="el-GR"/>
          </a:p>
        </p:txBody>
      </p:sp>
      <p:sp>
        <p:nvSpPr>
          <p:cNvPr id="3" name="Θέση κατακόρυφου κειμένου 2"/>
          <p:cNvSpPr>
            <a:spLocks noGrp="1"/>
          </p:cNvSpPr>
          <p:nvPr>
            <p:ph type="body" orient="vert" idx="1"/>
          </p:nvPr>
        </p:nvSpPr>
        <p:spPr/>
        <p:txBody>
          <a:bodyPr vert="eaVert"/>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Θέση ημερομηνίας 3"/>
          <p:cNvSpPr>
            <a:spLocks noGrp="1"/>
          </p:cNvSpPr>
          <p:nvPr>
            <p:ph type="dt" sz="half" idx="10"/>
          </p:nvPr>
        </p:nvSpPr>
        <p:spPr/>
        <p:txBody>
          <a:bodyPr/>
          <a:lstStyle/>
          <a:p>
            <a:fld id="{F049CAEC-391F-4660-80DC-AFDF5985C0D4}" type="datetimeFigureOut">
              <a:rPr lang="el-GR" smtClean="0"/>
              <a:t>01/03/2019</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610D27F3-1075-46A6-85FE-DD2473FA6847}" type="slidenum">
              <a:rPr lang="el-GR" smtClean="0"/>
              <a:t>‹#›</a:t>
            </a:fld>
            <a:endParaRPr lang="el-GR"/>
          </a:p>
        </p:txBody>
      </p:sp>
    </p:spTree>
    <p:extLst>
      <p:ext uri="{BB962C8B-B14F-4D97-AF65-F5344CB8AC3E}">
        <p14:creationId xmlns:p14="http://schemas.microsoft.com/office/powerpoint/2010/main" val="1611203040"/>
      </p:ext>
    </p:extLst>
  </p:cSld>
  <p:clrMapOvr>
    <a:masterClrMapping/>
  </p:clrMapOvr>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Κατακόρυφος τίτλος 1"/>
          <p:cNvSpPr>
            <a:spLocks noGrp="1"/>
          </p:cNvSpPr>
          <p:nvPr>
            <p:ph type="title" orient="vert"/>
          </p:nvPr>
        </p:nvSpPr>
        <p:spPr>
          <a:xfrm>
            <a:off x="6629400" y="274638"/>
            <a:ext cx="2057400" cy="5851525"/>
          </a:xfrm>
        </p:spPr>
        <p:txBody>
          <a:bodyPr vert="eaVert"/>
          <a:lstStyle/>
          <a:p>
            <a:r>
              <a:rPr lang="el-GR" smtClean="0"/>
              <a:t>Στυλ κύριου τίτλου</a:t>
            </a:r>
            <a:endParaRPr lang="el-GR"/>
          </a:p>
        </p:txBody>
      </p:sp>
      <p:sp>
        <p:nvSpPr>
          <p:cNvPr id="3" name="Θέση κατακόρυφου κειμένου 2"/>
          <p:cNvSpPr>
            <a:spLocks noGrp="1"/>
          </p:cNvSpPr>
          <p:nvPr>
            <p:ph type="body" orient="vert" idx="1"/>
          </p:nvPr>
        </p:nvSpPr>
        <p:spPr>
          <a:xfrm>
            <a:off x="457200" y="274638"/>
            <a:ext cx="6019800" cy="5851525"/>
          </a:xfrm>
        </p:spPr>
        <p:txBody>
          <a:bodyPr vert="eaVert"/>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Θέση ημερομηνίας 3"/>
          <p:cNvSpPr>
            <a:spLocks noGrp="1"/>
          </p:cNvSpPr>
          <p:nvPr>
            <p:ph type="dt" sz="half" idx="10"/>
          </p:nvPr>
        </p:nvSpPr>
        <p:spPr/>
        <p:txBody>
          <a:bodyPr/>
          <a:lstStyle/>
          <a:p>
            <a:fld id="{F049CAEC-391F-4660-80DC-AFDF5985C0D4}" type="datetimeFigureOut">
              <a:rPr lang="el-GR" smtClean="0"/>
              <a:t>01/03/2019</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610D27F3-1075-46A6-85FE-DD2473FA6847}" type="slidenum">
              <a:rPr lang="el-GR" smtClean="0"/>
              <a:t>‹#›</a:t>
            </a:fld>
            <a:endParaRPr lang="el-GR"/>
          </a:p>
        </p:txBody>
      </p:sp>
    </p:spTree>
    <p:extLst>
      <p:ext uri="{BB962C8B-B14F-4D97-AF65-F5344CB8AC3E}">
        <p14:creationId xmlns:p14="http://schemas.microsoft.com/office/powerpoint/2010/main" val="155121904"/>
      </p:ext>
    </p:extLst>
  </p:cSld>
  <p:clrMapOvr>
    <a:masterClrMapping/>
  </p:clrMapOvr>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Θέση τίτλου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l-GR" smtClean="0"/>
              <a:t>Στυλ κύριου τίτλου</a:t>
            </a:r>
            <a:endParaRPr lang="el-GR"/>
          </a:p>
        </p:txBody>
      </p:sp>
      <p:sp>
        <p:nvSpPr>
          <p:cNvPr id="3" name="Θέση κειμένου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Θέση ημερομηνίας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49CAEC-391F-4660-80DC-AFDF5985C0D4}" type="datetimeFigureOut">
              <a:rPr lang="el-GR" smtClean="0"/>
              <a:t>01/03/2019</a:t>
            </a:fld>
            <a:endParaRPr lang="el-GR"/>
          </a:p>
        </p:txBody>
      </p:sp>
      <p:sp>
        <p:nvSpPr>
          <p:cNvPr id="5" name="Θέση υποσέλιδου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l-GR"/>
          </a:p>
        </p:txBody>
      </p:sp>
      <p:sp>
        <p:nvSpPr>
          <p:cNvPr id="6" name="Θέση αριθμού διαφάνειας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0D27F3-1075-46A6-85FE-DD2473FA6847}" type="slidenum">
              <a:rPr lang="el-GR" smtClean="0"/>
              <a:t>‹#›</a:t>
            </a:fld>
            <a:endParaRPr lang="el-GR"/>
          </a:p>
        </p:txBody>
      </p:sp>
    </p:spTree>
    <p:extLst>
      <p:ext uri="{BB962C8B-B14F-4D97-AF65-F5344CB8AC3E}">
        <p14:creationId xmlns:p14="http://schemas.microsoft.com/office/powerpoint/2010/main" val="2793781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mailto:boole@otenet.gr"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hyperlink" Target="http://teacher-nik.mysite.com/MathFacebook.htm"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hyperlink" Target="http://teacher-nik.mysite.com/MathFacebook.htm"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hyperlink" Target="https://www.facebook.com/groups/951949961596971/" TargetMode="External"/><Relationship Id="rId3" Type="http://schemas.openxmlformats.org/officeDocument/2006/relationships/hyperlink" Target="https://www.facebook.com/groups/507271782987475/" TargetMode="External"/><Relationship Id="rId7" Type="http://schemas.openxmlformats.org/officeDocument/2006/relationships/hyperlink" Target="https://www.facebook.com/groups/595880220769876/" TargetMode="External"/><Relationship Id="rId2" Type="http://schemas.openxmlformats.org/officeDocument/2006/relationships/hyperlink" Target="https://www.facebook.com/297195427128266/" TargetMode="External"/><Relationship Id="rId1" Type="http://schemas.openxmlformats.org/officeDocument/2006/relationships/slideLayout" Target="../slideLayouts/slideLayout7.xml"/><Relationship Id="rId6" Type="http://schemas.openxmlformats.org/officeDocument/2006/relationships/hyperlink" Target="https://www.facebook.com/324007890989386/" TargetMode="External"/><Relationship Id="rId5" Type="http://schemas.openxmlformats.org/officeDocument/2006/relationships/hyperlink" Target="https://www.facebook.com/groups/1033693753462769/" TargetMode="External"/><Relationship Id="rId4" Type="http://schemas.openxmlformats.org/officeDocument/2006/relationships/hyperlink" Target="https://www.facebook.com/groups/631509357218085/"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facebook.com/2042113179340435/" TargetMode="External"/><Relationship Id="rId7" Type="http://schemas.openxmlformats.org/officeDocument/2006/relationships/hyperlink" Target="https://www.facebook.com/140843533245610/" TargetMode="External"/><Relationship Id="rId2" Type="http://schemas.openxmlformats.org/officeDocument/2006/relationships/hyperlink" Target="https://www.facebook.com/groups/1871829979787481/" TargetMode="External"/><Relationship Id="rId1" Type="http://schemas.openxmlformats.org/officeDocument/2006/relationships/slideLayout" Target="../slideLayouts/slideLayout7.xml"/><Relationship Id="rId6" Type="http://schemas.openxmlformats.org/officeDocument/2006/relationships/hyperlink" Target="https://www.facebook.com/119060981470596/" TargetMode="External"/><Relationship Id="rId5" Type="http://schemas.openxmlformats.org/officeDocument/2006/relationships/hyperlink" Target="https://www.facebook.com/events/518326895022244/" TargetMode="External"/><Relationship Id="rId4" Type="http://schemas.openxmlformats.org/officeDocument/2006/relationships/hyperlink" Target="https://www.facebook.com/1035778453099647/" TargetMode="External"/></Relationships>
</file>

<file path=ppt/slides/_rels/slide7.xml.rels><?xml version="1.0" encoding="UTF-8" standalone="yes"?>
<Relationships xmlns="http://schemas.openxmlformats.org/package/2006/relationships"><Relationship Id="rId8" Type="http://schemas.openxmlformats.org/officeDocument/2006/relationships/hyperlink" Target="https://www.facebook.com/1716548265248397/" TargetMode="External"/><Relationship Id="rId3" Type="http://schemas.openxmlformats.org/officeDocument/2006/relationships/hyperlink" Target="https://www.facebook.com/groups/131281403931639/" TargetMode="External"/><Relationship Id="rId7" Type="http://schemas.openxmlformats.org/officeDocument/2006/relationships/hyperlink" Target="https://www.facebook.com/7582326625/" TargetMode="External"/><Relationship Id="rId2" Type="http://schemas.openxmlformats.org/officeDocument/2006/relationships/hyperlink" Target="https://www.facebook.com/500240893457185/" TargetMode="External"/><Relationship Id="rId1" Type="http://schemas.openxmlformats.org/officeDocument/2006/relationships/slideLayout" Target="../slideLayouts/slideLayout7.xml"/><Relationship Id="rId6" Type="http://schemas.openxmlformats.org/officeDocument/2006/relationships/hyperlink" Target="https://www.facebook.com/332166813495713/" TargetMode="External"/><Relationship Id="rId5" Type="http://schemas.openxmlformats.org/officeDocument/2006/relationships/hyperlink" Target="https://www.facebook.com/1539317699724703/" TargetMode="External"/><Relationship Id="rId10" Type="http://schemas.openxmlformats.org/officeDocument/2006/relationships/hyperlink" Target="https://www.facebook.com/1664980577160670/" TargetMode="External"/><Relationship Id="rId4" Type="http://schemas.openxmlformats.org/officeDocument/2006/relationships/hyperlink" Target="https://www.facebook.com/groups/16847299426/" TargetMode="External"/><Relationship Id="rId9" Type="http://schemas.openxmlformats.org/officeDocument/2006/relationships/hyperlink" Target="https://www.facebook.com/115769922116399/"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www.facebook.com/groups/omilosmathimatikonpspth/" TargetMode="External"/><Relationship Id="rId3" Type="http://schemas.openxmlformats.org/officeDocument/2006/relationships/hyperlink" Target="https://www.facebook.com/1165552190142755/" TargetMode="External"/><Relationship Id="rId7" Type="http://schemas.openxmlformats.org/officeDocument/2006/relationships/hyperlink" Target="https://www.facebook.com/groups/mathsandothers/" TargetMode="External"/><Relationship Id="rId2" Type="http://schemas.openxmlformats.org/officeDocument/2006/relationships/hyperlink" Target="https://www.facebook.com/934019346688126/" TargetMode="External"/><Relationship Id="rId1" Type="http://schemas.openxmlformats.org/officeDocument/2006/relationships/slideLayout" Target="../slideLayouts/slideLayout7.xml"/><Relationship Id="rId6" Type="http://schemas.openxmlformats.org/officeDocument/2006/relationships/hyperlink" Target="https://www.facebook.com/groups/1515549048670121/" TargetMode="External"/><Relationship Id="rId11" Type="http://schemas.openxmlformats.org/officeDocument/2006/relationships/hyperlink" Target="https://www.facebook.com/730673597033950/?fref=ts" TargetMode="External"/><Relationship Id="rId5" Type="http://schemas.openxmlformats.org/officeDocument/2006/relationships/hyperlink" Target="https://www.facebook.com/eme.thessalonikis/?fref=ts" TargetMode="External"/><Relationship Id="rId10" Type="http://schemas.openxmlformats.org/officeDocument/2006/relationships/hyperlink" Target="https://www.facebook.com/emesynedrio34/?fref=ts" TargetMode="External"/><Relationship Id="rId4" Type="http://schemas.openxmlformats.org/officeDocument/2006/relationships/hyperlink" Target="https://www.facebook.com/734005570054023/" TargetMode="External"/><Relationship Id="rId9" Type="http://schemas.openxmlformats.org/officeDocument/2006/relationships/hyperlink" Target="https://www.facebook.com/emechania/?fref=ts"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facebook.com/groups/lisari.gate/?fref=ts" TargetMode="External"/><Relationship Id="rId2" Type="http://schemas.openxmlformats.org/officeDocument/2006/relationships/hyperlink" Target="https://www.facebook.com/1639689982996481/?fref=ts" TargetMode="External"/><Relationship Id="rId1" Type="http://schemas.openxmlformats.org/officeDocument/2006/relationships/slideLayout" Target="../slideLayouts/slideLayout7.xml"/><Relationship Id="rId5" Type="http://schemas.openxmlformats.org/officeDocument/2006/relationships/hyperlink" Target="https://www.facebook.com/mathp.gr/?fref=ts" TargetMode="External"/><Relationship Id="rId4" Type="http://schemas.openxmlformats.org/officeDocument/2006/relationships/hyperlink" Target="https://www.facebook.com/groups/2053793248176671/?fref=ts"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el.wikipedia.org/wiki/%CE%95%CE%BB%CE%BB%CE%B7%CE%BD%CE%B9%CE%BA%CE%AE_%CE%9C%CE%B1%CE%B8%CE%B7%CE%BC%CE%B1%CF%84%CE%B9%CE%BA%CE%AE_%CE%95%CF%84%CE%B1%CE%B9%CF%81%CE%B5%CE%AF%CE%B1#%CE%A0%CE%B1%CF%81%CE%B1%CF%80%CE%BF%CE%BC%CF%80%CE%AD%CF%82" TargetMode="External"/><Relationship Id="rId13" Type="http://schemas.openxmlformats.org/officeDocument/2006/relationships/hyperlink" Target="https://el.wikipedia.org/wiki/%CE%9D%CE%B5%CE%AF%CE%BB%CE%BF%CF%82_%CE%A3%CE%B1%CE%BA%CE%B5%CE%BB%CE%BB%CE%B1%CF%81%CE%AF%CE%BF%CF%85" TargetMode="External"/><Relationship Id="rId3" Type="http://schemas.openxmlformats.org/officeDocument/2006/relationships/hyperlink" Target="https://el.wikipedia.org/wiki/%CE%95%CE%BB%CE%BB%CE%AC%CE%B4%CE%B1" TargetMode="External"/><Relationship Id="rId7" Type="http://schemas.openxmlformats.org/officeDocument/2006/relationships/hyperlink" Target="https://el.wikipedia.org/wiki/%CE%95%CE%BB%CE%BB%CE%B7%CE%BD%CE%B9%CE%BA%CE%AE_%CE%9C%CE%B1%CE%B8%CE%B7%CE%BC%CE%B1%CF%84%CE%B9%CE%BA%CE%AE_%CE%95%CF%84%CE%B1%CE%B9%CF%81%CE%B5%CE%AF%CE%B1#%CE%95%CE%BE%CF%89%CF%84%CE%B5%CF%81%CE%B9%CE%BA%CE%BF%CE%AF_%CF%83%CF%8D%CE%BD%CE%B4%CE%B5%CF%83%CE%BC%CE%BF%CE%B9" TargetMode="External"/><Relationship Id="rId12" Type="http://schemas.openxmlformats.org/officeDocument/2006/relationships/hyperlink" Target="https://el.wikipedia.org/wiki/%CE%91%CE%B8%CE%AE%CE%BD%CE%B1" TargetMode="External"/><Relationship Id="rId2" Type="http://schemas.openxmlformats.org/officeDocument/2006/relationships/hyperlink" Target="https://el.wikipedia.org/wiki/%CE%9C%CE%B1%CE%B8%CE%B7%CE%BC%CE%B1%CF%84%CE%B9%CE%BA%CE%AC" TargetMode="External"/><Relationship Id="rId1" Type="http://schemas.openxmlformats.org/officeDocument/2006/relationships/slideLayout" Target="../slideLayouts/slideLayout7.xml"/><Relationship Id="rId6" Type="http://schemas.openxmlformats.org/officeDocument/2006/relationships/hyperlink" Target="https://el.wikipedia.org/wiki/%CE%95%CE%BB%CE%BB%CE%B7%CE%BD%CE%B9%CE%BA%CE%AE_%CE%9C%CE%B1%CE%B8%CE%B7%CE%BC%CE%B1%CF%84%CE%B9%CE%BA%CE%AE_%CE%95%CF%84%CE%B1%CE%B9%CF%81%CE%B5%CE%AF%CE%B1#%CE%9F%CE%B9_%CE%B4%CF%81%CE%B1%CF%83%CF%84%CE%B7%CF%81%CE%B9%CF%8C%CF%84%CE%B7%CF%84%CE%B5%CF%82_%CF%84%CE%B7%CF%82_%CE%95%CE%9C%CE%95" TargetMode="External"/><Relationship Id="rId11" Type="http://schemas.openxmlformats.org/officeDocument/2006/relationships/hyperlink" Target="https://el.wikipedia.org/wiki/1918" TargetMode="External"/><Relationship Id="rId5" Type="http://schemas.openxmlformats.org/officeDocument/2006/relationships/hyperlink" Target="https://el.wikipedia.org/wiki/%CE%95%CE%BB%CE%BB%CE%B7%CE%BD%CE%B9%CE%BA%CE%AE_%CE%9C%CE%B1%CE%B8%CE%B7%CE%BC%CE%B1%CF%84%CE%B9%CE%BA%CE%AE_%CE%95%CF%84%CE%B1%CE%B9%CF%81%CE%B5%CE%AF%CE%B1#%CE%99%CF%83%CF%84%CE%BF%CF%81%CE%B9%CE%BA%CF%8C" TargetMode="External"/><Relationship Id="rId10" Type="http://schemas.openxmlformats.org/officeDocument/2006/relationships/hyperlink" Target="https://el.wikipedia.org/w/index.php?title=%CE%95%CE%BB%CE%BB%CE%B7%CE%BD%CE%B9%CE%BA%CE%AE_%CE%9C%CE%B1%CE%B8%CE%B7%CE%BC%CE%B1%CF%84%CE%B9%CE%BA%CE%AE_%CE%95%CF%84%CE%B1%CE%B9%CF%81%CE%B5%CE%AF%CE%B1&amp;action=edit&amp;section=1" TargetMode="External"/><Relationship Id="rId4" Type="http://schemas.openxmlformats.org/officeDocument/2006/relationships/hyperlink" Target="https://el.wikipedia.org/wiki/%CE%95%CE%BB%CE%BB%CE%B7%CE%BD%CE%B9%CE%BA%CE%AE_%CE%9C%CE%B1%CE%B8%CE%B7%CE%BC%CE%B1%CF%84%CE%B9%CE%BA%CE%AE_%CE%95%CF%84%CE%B1%CE%B9%CF%81%CE%B5%CE%AF%CE%B1#%CE%97_%CE%95%CF%84%CE%B1%CE%B9%CF%81%CE%B5%CE%AF%CE%B1" TargetMode="External"/><Relationship Id="rId9" Type="http://schemas.openxmlformats.org/officeDocument/2006/relationships/hyperlink" Target="https://el.wikipedia.org/w/index.php?title=%CE%95%CE%BB%CE%BB%CE%B7%CE%BD%CE%B9%CE%BA%CE%AE_%CE%9C%CE%B1%CE%B8%CE%B7%CE%BC%CE%B1%CF%84%CE%B9%CE%BA%CE%AE_%CE%95%CF%84%CE%B1%CE%B9%CF%81%CE%B5%CE%AF%CE%B1&amp;veaction=edit&amp;section=1" TargetMode="External"/><Relationship Id="rId14" Type="http://schemas.openxmlformats.org/officeDocument/2006/relationships/hyperlink" Target="https://el.wikipedia.org/wiki/%CE%9C%CE%B1%CE%B8%CE%B7%CE%BC%CE%B1%CF%84%CE%B9%CE%BA%CF%8C%CF%82"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el.wikipedia.org/w/index.php?title=%CE%95%CE%BB%CE%BB%CE%B7%CE%BD%CE%B9%CE%BA%CE%AE_%CE%9C%CE%B1%CE%B8%CE%B7%CE%BC%CE%B1%CF%84%CE%B9%CE%BA%CE%AE_%CE%95%CF%84%CE%B1%CE%B9%CF%81%CE%B5%CE%AF%CE%B1&amp;action=edit&amp;section=2" TargetMode="External"/><Relationship Id="rId2" Type="http://schemas.openxmlformats.org/officeDocument/2006/relationships/hyperlink" Target="https://el.wikipedia.org/w/index.php?title=%CE%95%CE%BB%CE%BB%CE%B7%CE%BD%CE%B9%CE%BA%CE%AE_%CE%9C%CE%B1%CE%B8%CE%B7%CE%BC%CE%B1%CF%84%CE%B9%CE%BA%CE%AE_%CE%95%CF%84%CE%B1%CE%B9%CF%81%CE%B5%CE%AF%CE%B1&amp;veaction=edit&amp;section=2"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hyperlink" Target="https://el.wikipedia.org/wiki/%CE%95%CE%BB%CE%BB%CE%B7%CE%BD%CE%B9%CE%BA%CE%AE_%CE%9C%CE%B1%CE%B8%CE%B7%CE%BC%CE%B1%CF%84%CE%B9%CE%BA%CE%AE_%CE%95%CF%84%CE%B1%CE%B9%CF%81%CE%B5%CE%AF%CE%B1#cite_note-2" TargetMode="External"/><Relationship Id="rId3" Type="http://schemas.openxmlformats.org/officeDocument/2006/relationships/hyperlink" Target="https://el.wikipedia.org/wiki/8_%CE%91%CF%80%CF%81%CE%B9%CE%BB%CE%AF%CE%BF%CF%85" TargetMode="External"/><Relationship Id="rId7" Type="http://schemas.openxmlformats.org/officeDocument/2006/relationships/hyperlink" Target="https://el.wikipedia.org/w/index.php?title=%CE%99%CF%89%CE%AC%CE%BD%CE%BD%CE%B7%CF%82_%CE%A7%CE%B1%CF%84%CE%B6%CE%B7%CE%B4%CE%AC%CE%BA%CE%B7%CF%82&amp;action=edit&amp;redlink=1" TargetMode="External"/><Relationship Id="rId12" Type="http://schemas.openxmlformats.org/officeDocument/2006/relationships/hyperlink" Target="https://el.wikipedia.org/wiki/1933" TargetMode="External"/><Relationship Id="rId2" Type="http://schemas.openxmlformats.org/officeDocument/2006/relationships/hyperlink" Target="https://el.wikipedia.org/wiki/%CE%95%CE%9A%CE%A0%CE%91" TargetMode="External"/><Relationship Id="rId1" Type="http://schemas.openxmlformats.org/officeDocument/2006/relationships/slideLayout" Target="../slideLayouts/slideLayout7.xml"/><Relationship Id="rId6" Type="http://schemas.openxmlformats.org/officeDocument/2006/relationships/hyperlink" Target="https://el.wikipedia.org/wiki/%CE%94%CE%B7%CE%BC%CE%AE%CF%84%CF%81%CE%B9%CE%BF%CF%82_%CE%91%CE%B9%CE%B3%CE%B9%CE%BD%CE%AE%CF%84%CE%B7%CF%82_(%CF%80%CE%B1%CE%BD%CE%B5%CF%80%CE%B9%CF%83%CF%84%CE%B7%CE%BC%CE%B9%CE%B1%CE%BA%CF%8C%CF%82)" TargetMode="External"/><Relationship Id="rId11" Type="http://schemas.openxmlformats.org/officeDocument/2006/relationships/hyperlink" Target="https://el.wikipedia.org/wiki/%CE%9D%CE%B5%CE%AF%CE%BB%CE%BF%CF%82_%CE%A3%CE%B1%CE%BA%CE%B5%CE%BB%CE%BB%CE%B1%CF%81%CE%AF%CE%BF%CF%85" TargetMode="External"/><Relationship Id="rId5" Type="http://schemas.openxmlformats.org/officeDocument/2006/relationships/hyperlink" Target="https://el.wikipedia.org/wiki/1918" TargetMode="External"/><Relationship Id="rId10" Type="http://schemas.openxmlformats.org/officeDocument/2006/relationships/hyperlink" Target="https://el.wikipedia.org/wiki/%CE%93%CE%B5%CF%8E%CF%81%CE%B3%CE%B9%CE%BF%CF%82_%CE%A1%CE%B5%CE%BC%CE%BF%CF%8D%CE%BD%CE%B4%CE%BF%CF%82" TargetMode="External"/><Relationship Id="rId4" Type="http://schemas.openxmlformats.org/officeDocument/2006/relationships/hyperlink" Target="https://el.wikipedia.org/wiki/%CE%95%CE%BB%CE%BB%CE%B7%CE%BD%CE%B9%CE%BA%CE%AE_%CE%9C%CE%B1%CE%B8%CE%B7%CE%BC%CE%B1%CF%84%CE%B9%CE%BA%CE%AE_%CE%95%CF%84%CE%B1%CE%B9%CF%81%CE%B5%CE%AF%CE%B1#cite_note-1" TargetMode="External"/><Relationship Id="rId9" Type="http://schemas.openxmlformats.org/officeDocument/2006/relationships/hyperlink" Target="https://el.wikipedia.org/w/index.php?title=%CE%9D%CE%B9%CE%BA%CF%8C%CE%BB%CE%B1%CE%BF%CF%82_%CE%A7%CE%B1%CF%84%CE%B6%CE%B7%CE%B4%CE%AC%CE%BA%CE%B7%CF%82&amp;action=edit&amp;redlink=1"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el.wikipedia.org/w/index.php?title=%CE%95%CE%BB%CE%BB%CE%B7%CE%BD%CE%B9%CE%BA%CE%AE_%CE%9C%CE%B1%CE%B8%CE%B7%CE%BC%CE%B1%CF%84%CE%B9%CE%BA%CE%AE_%CE%95%CF%84%CE%B1%CE%B9%CF%81%CE%B5%CE%AF%CE%B1&amp;action=edit&amp;section=3" TargetMode="External"/><Relationship Id="rId2" Type="http://schemas.openxmlformats.org/officeDocument/2006/relationships/hyperlink" Target="https://el.wikipedia.org/w/index.php?title=%CE%95%CE%BB%CE%BB%CE%B7%CE%BD%CE%B9%CE%BA%CE%AE_%CE%9C%CE%B1%CE%B8%CE%B7%CE%BC%CE%B1%CF%84%CE%B9%CE%BA%CE%AE_%CE%95%CF%84%CE%B1%CE%B9%CF%81%CE%B5%CE%AF%CE%B1&amp;veaction=edit&amp;section=3"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hyperlink" Target="http://el.wikipedia.org/w/index.php?title=%CE%86%CE%BB%CE%B3%CE%B5%CE%B2%CF%81%CE%B5%CF%82_%CE%9B%CE%B7&amp;action=edit&amp;redlink=1" TargetMode="External"/><Relationship Id="rId13" Type="http://schemas.openxmlformats.org/officeDocument/2006/relationships/hyperlink" Target="http://el.wikipedia.org/w/index.php?title=%CE%94%CE%B9%CE%B1%CF%86%CE%BF%CF%81%CE%B9%CE%BA%CF%8C%CF%82_%CE%BB%CE%BF%CE%B3%CE%B9%CF%83%CE%BC%CF%8C%CF%82&amp;action=edit&amp;redlink=1" TargetMode="External"/><Relationship Id="rId18" Type="http://schemas.openxmlformats.org/officeDocument/2006/relationships/hyperlink" Target="http://el.wikipedia.org/w/index.php?title=%CE%9C%CE%B9%CE%B3%CE%B1%CE%B4%CE%B9%CE%BA%CE%AE_%CE%B1%CE%BD%CE%AC%CE%BB%CF%85%CF%83%CE%B7&amp;action=edit&amp;redlink=1" TargetMode="External"/><Relationship Id="rId3" Type="http://schemas.openxmlformats.org/officeDocument/2006/relationships/hyperlink" Target="http://el.wikipedia.org/wiki/%CE%93%CF%81%CE%B1%CE%BC%CE%BC%CE%B9%CE%BA%CE%AE_%CE%86%CE%BB%CE%B3%CE%B5%CE%B2%CF%81%CE%B1" TargetMode="External"/><Relationship Id="rId21" Type="http://schemas.openxmlformats.org/officeDocument/2006/relationships/hyperlink" Target="http://el.wikipedia.org/wiki/%CE%98%CE%B5%CF%89%CF%81%CE%AF%CE%B1_%CF%84%CE%BF%CF%85_%CF%87%CE%AC%CE%BF%CF%85%CF%82" TargetMode="External"/><Relationship Id="rId7" Type="http://schemas.openxmlformats.org/officeDocument/2006/relationships/hyperlink" Target="http://el.wikipedia.org/w/index.php?title=%CE%91%CE%BD%CF%84%CE%B9%CE%BC%CE%B5%CF%84%CE%B1%CE%B8%CE%B5%CF%84%CE%B9%CE%BA%CE%AE_%CE%AC%CE%BB%CE%B3%CE%B5%CE%B2%CF%81%CE%B1&amp;action=edit&amp;redlink=1" TargetMode="External"/><Relationship Id="rId12" Type="http://schemas.openxmlformats.org/officeDocument/2006/relationships/hyperlink" Target="http://el.wikipedia.org/wiki/%CE%91%CF%80%CE%B5%CE%B9%CF%81%CE%BF%CF%83%CF%84%CE%B9%CE%BA%CF%8C%CF%82_%CE%BB%CE%BF%CE%B3%CE%B9%CF%83%CE%BC%CF%8C%CF%82" TargetMode="External"/><Relationship Id="rId17" Type="http://schemas.openxmlformats.org/officeDocument/2006/relationships/hyperlink" Target="http://el.wikipedia.org/w/index.php?title=%CE%A3%CF%85%CE%BD%CE%B1%CF%81%CF%84%CE%B7%CF%83%CE%B9%CE%B1%CE%BA%CE%AE_%CE%B1%CE%BD%CE%AC%CE%BB%CF%85%CF%83%CE%B7&amp;action=edit&amp;redlink=1" TargetMode="External"/><Relationship Id="rId25" Type="http://schemas.openxmlformats.org/officeDocument/2006/relationships/hyperlink" Target="http://el.wikipedia.org/wiki/%CE%94%CE%B9%CE%B1%CF%86%CE%BF%CF%81%CE%B9%CE%BA%CE%AE_%CE%B3%CE%B5%CF%89%CE%BC%CE%B5%CF%84%CF%81%CE%AF%CE%B1" TargetMode="External"/><Relationship Id="rId2" Type="http://schemas.openxmlformats.org/officeDocument/2006/relationships/image" Target="../media/image1.jpeg"/><Relationship Id="rId16" Type="http://schemas.openxmlformats.org/officeDocument/2006/relationships/hyperlink" Target="http://el.wikipedia.org/w/index.php?title=%CE%98%CE%B5%CF%89%CF%81%CE%AF%CE%B1_%CE%BC%CE%AD%CF%84%CF%81%CE%BF%CF%85_%CE%BA%CE%B1%CE%B9_%CE%BF%CE%BB%CE%BF%CE%BA%CE%BB%CE%AE%CF%81%CF%89%CF%83%CE%B7%CF%82&amp;action=edit&amp;redlink=1" TargetMode="External"/><Relationship Id="rId20" Type="http://schemas.openxmlformats.org/officeDocument/2006/relationships/hyperlink" Target="http://el.wikipedia.org/w/index.php?title=%CE%94%CF%85%CE%BD%CE%B1%CE%BC%CE%B9%CE%BA%CE%AC_%CF%83%CF%85%CF%83%CF%84%CE%AE%CE%BC%CE%B1%CF%84%CE%B1&amp;action=edit&amp;redlink=1" TargetMode="External"/><Relationship Id="rId1" Type="http://schemas.openxmlformats.org/officeDocument/2006/relationships/slideLayout" Target="../slideLayouts/slideLayout7.xml"/><Relationship Id="rId6" Type="http://schemas.openxmlformats.org/officeDocument/2006/relationships/hyperlink" Target="http://el.wikipedia.org/w/index.php?title=%CE%98%CE%B5%CF%89%CF%81%CE%AF%CE%B1_%CE%93%CE%BA%CE%B1%CE%BB%CE%BF%CF%85%CE%AC&amp;action=edit&amp;redlink=1" TargetMode="External"/><Relationship Id="rId11" Type="http://schemas.openxmlformats.org/officeDocument/2006/relationships/hyperlink" Target="http://el.wikipedia.org/w/index.php?title=%CE%91%CE%BD%CE%B1%CE%BB%CF%85%CF%84%CE%B9%CE%BA%CE%AE_%CE%B8%CE%B5%CF%89%CF%81%CE%AF%CE%B1_%CE%B1%CF%81%CE%B9%CE%B8%CE%BC%CF%8E%CE%BD&amp;action=edit&amp;redlink=1" TargetMode="External"/><Relationship Id="rId24" Type="http://schemas.openxmlformats.org/officeDocument/2006/relationships/hyperlink" Target="http://el.wikipedia.org/w/index.php?title=%CE%9C%CE%B7_%CE%B5%CF%85%CE%BA%CE%BB%CE%B5%CE%AF%CE%B4%CE%B5%CE%B9%CE%B5%CF%82_%CE%B3%CE%B5%CF%89%CE%BC%CE%B5%CF%84%CF%81%CE%AF%CE%B5%CF%82&amp;action=edit&amp;redlink=1" TargetMode="External"/><Relationship Id="rId5" Type="http://schemas.openxmlformats.org/officeDocument/2006/relationships/hyperlink" Target="http://el.wikipedia.org/w/index.php?title=%CE%98%CE%B5%CF%89%CF%81%CE%AF%CE%B1_%CF%83%CF%89%CE%BC%CE%AC%CF%84%CF%89%CE%BD&amp;action=edit&amp;redlink=1" TargetMode="External"/><Relationship Id="rId15" Type="http://schemas.openxmlformats.org/officeDocument/2006/relationships/hyperlink" Target="http://el.wikipedia.org/wiki/%CE%A4%CE%BF%CF%80%CE%BF%CE%BB%CE%BF%CE%B3%CE%AF%CE%B1" TargetMode="External"/><Relationship Id="rId23" Type="http://schemas.openxmlformats.org/officeDocument/2006/relationships/hyperlink" Target="http://el.wikipedia.org/wiki/%CE%95%CF%85%CE%BA%CE%BB%CE%B5%CE%AF%CE%B4%CE%B5%CE%B9%CE%B1_%CE%B3%CE%B5%CF%89%CE%BC%CE%B5%CF%84%CF%81%CE%AF%CE%B1" TargetMode="External"/><Relationship Id="rId10" Type="http://schemas.openxmlformats.org/officeDocument/2006/relationships/hyperlink" Target="http://el.wikipedia.org/w/index.php?title=%CE%91%CE%BB%CE%B3%CE%B5%CE%B2%CF%81%CE%B9%CE%BA%CE%AE_%CE%B8%CE%B5%CF%89%CF%81%CE%AF%CE%B1_%CE%B1%CF%81%CE%B9%CE%B8%CE%BC%CF%8E%CE%BD&amp;action=edit&amp;redlink=1" TargetMode="External"/><Relationship Id="rId19" Type="http://schemas.openxmlformats.org/officeDocument/2006/relationships/hyperlink" Target="http://el.wikipedia.org/wiki/%CE%94%CE%B9%CE%B1%CF%86%CE%BF%CF%81%CE%B9%CE%BA%CE%AD%CF%82_%CE%B5%CE%BE%CE%B9%CF%83%CF%8E%CF%83%CE%B5%CE%B9%CF%82" TargetMode="External"/><Relationship Id="rId4" Type="http://schemas.openxmlformats.org/officeDocument/2006/relationships/hyperlink" Target="http://el.wikipedia.org/wiki/%CE%98%CE%B5%CF%89%CF%81%CE%AF%CE%B1_%CE%BF%CE%BC%CE%AC%CE%B4%CF%89%CE%BD" TargetMode="External"/><Relationship Id="rId9" Type="http://schemas.openxmlformats.org/officeDocument/2006/relationships/hyperlink" Target="http://el.wikipedia.org/wiki/%CE%98%CE%B5%CF%89%CF%81%CE%AF%CE%B1_%CE%B1%CF%81%CE%B9%CE%B8%CE%BC%CF%8E%CE%BD" TargetMode="External"/><Relationship Id="rId14" Type="http://schemas.openxmlformats.org/officeDocument/2006/relationships/hyperlink" Target="http://el.wikipedia.org/w/index.php?title=%CE%9F%CE%BB%CE%BF%CE%BA%CE%BB%CE%B7%CF%81%CF%89%CF%84%CE%B9%CE%BA%CF%8C%CF%82_%CE%BB%CE%BF%CE%B3%CE%B9%CF%83%CE%BC%CF%8C%CF%82&amp;action=edit&amp;redlink=1" TargetMode="External"/><Relationship Id="rId22" Type="http://schemas.openxmlformats.org/officeDocument/2006/relationships/hyperlink" Target="http://el.wikipedia.org/wiki/%CE%91%CF%81%CE%B9%CE%B8%CE%BC%CE%B7%CF%84%CE%B9%CE%BA%CE%AE_%CE%B1%CE%BD%CE%AC%CE%BB%CF%85%CF%83%CE%B7"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el.wikipedia.org/wiki/%CE%98%CE%B5%CF%89%CF%81%CE%AF%CE%B1_%CF%80%CE%B1%CE%B9%CE%B3%CE%BD%CE%AF%CF%89%CE%BD" TargetMode="External"/><Relationship Id="rId13" Type="http://schemas.openxmlformats.org/officeDocument/2006/relationships/hyperlink" Target="http://el.wikipedia.org/wiki/%CE%98%CE%B5%CF%89%CF%81%CE%AF%CE%B1_%CE%BC%CE%BF%CE%BD%CF%84%CE%AD%CE%BB%CF%89%CE%BD" TargetMode="External"/><Relationship Id="rId18" Type="http://schemas.openxmlformats.org/officeDocument/2006/relationships/hyperlink" Target="http://el.wikipedia.org/wiki/%CE%98%CE%B5%CF%89%CF%81%CE%AF%CE%B1_%CF%85%CF%80%CE%BF%CE%BB%CE%BF%CE%B3%CE%B9%CF%83%CE%B9%CE%BC%CF%8C%CF%84%CE%B7%CF%84%CE%B1%CF%82" TargetMode="External"/><Relationship Id="rId3" Type="http://schemas.openxmlformats.org/officeDocument/2006/relationships/hyperlink" Target="http://el.wikipedia.org/w/index.php?title=%CE%9C%CE%B1%CE%B8%CE%B7%CE%BC%CE%B1%CF%84%CE%B9%CE%BA%CE%AE_%CF%86%CF%85%CF%83%CE%B9%CE%BA%CE%AE&amp;action=edit&amp;redlink=1" TargetMode="External"/><Relationship Id="rId21" Type="http://schemas.openxmlformats.org/officeDocument/2006/relationships/hyperlink" Target="http://el.wikipedia.org/w/index.php?title=%CE%9C%CE%B1%CE%B8%CE%B7%CE%BC%CE%B1%CF%84%CE%B9%CE%BA%CE%AE_%CE%B8%CE%B5%CF%89%CF%81%CE%AF%CE%B1_%CF%83%CF%85%CF%83%CF%84%CE%B7%CE%BC%CE%AC%CF%84%CF%89%CE%BD&amp;action=edit&amp;redlink=1" TargetMode="External"/><Relationship Id="rId7" Type="http://schemas.openxmlformats.org/officeDocument/2006/relationships/hyperlink" Target="http://el.wikipedia.org/wiki/%CE%92%CE%B5%CE%BB%CF%84%CE%B9%CF%83%CF%84%CE%BF%CF%80%CE%BF%CE%AF%CE%B7%CF%83%CE%B7" TargetMode="External"/><Relationship Id="rId12" Type="http://schemas.openxmlformats.org/officeDocument/2006/relationships/hyperlink" Target="http://el.wikipedia.org/wiki/%CE%9C%CE%B1%CE%B8%CE%B7%CE%BC%CE%B1%CF%84%CE%B9%CE%BA%CE%AE_%CE%BB%CE%BF%CE%B3%CE%B9%CE%BA%CE%AE" TargetMode="External"/><Relationship Id="rId17" Type="http://schemas.openxmlformats.org/officeDocument/2006/relationships/hyperlink" Target="http://el.wikipedia.org/wiki/%CE%A4%CF%85%CF%80%CE%B9%CE%BA%CE%AE_%CE%B3%CE%BB%CF%8E%CF%83%CF%83%CE%B1" TargetMode="External"/><Relationship Id="rId2" Type="http://schemas.openxmlformats.org/officeDocument/2006/relationships/hyperlink" Target="http://el.wikipedia.org/wiki/%CE%91%CE%BB%CE%B3%CE%B5%CE%B2%CF%81%CE%B9%CE%BA%CE%AE_%CE%B3%CE%B5%CF%89%CE%BC%CE%B5%CF%84%CF%81%CE%AF%CE%B1" TargetMode="External"/><Relationship Id="rId16" Type="http://schemas.openxmlformats.org/officeDocument/2006/relationships/hyperlink" Target="http://el.wikipedia.org/wiki/%CE%98%CE%B5%CF%89%CF%81%CE%AF%CE%B1_%CE%BA%CE%B1%CF%84%CE%B7%CE%B3%CE%BF%CF%81%CE%B9%CF%8E%CE%BD" TargetMode="External"/><Relationship Id="rId20" Type="http://schemas.openxmlformats.org/officeDocument/2006/relationships/hyperlink" Target="http://el.wikipedia.org/wiki/%CE%A4%CF%85%CF%80%CE%B9%CE%BA%CE%AE_%CF%83%CE%B7%CE%BC%CE%B1%CF%83%CE%B9%CE%BF%CE%BB%CE%BF%CE%B3%CE%AF%CE%B1" TargetMode="External"/><Relationship Id="rId1" Type="http://schemas.openxmlformats.org/officeDocument/2006/relationships/slideLayout" Target="../slideLayouts/slideLayout7.xml"/><Relationship Id="rId6" Type="http://schemas.openxmlformats.org/officeDocument/2006/relationships/hyperlink" Target="http://el.wikipedia.org/w/index.php?title=%CE%98%CE%B5%CF%89%CF%81%CE%AF%CE%B1_%CF%80%CE%BB%CE%B7%CF%81%CE%BF%CF%86%CE%BF%CF%81%CE%B9%CF%8E%CE%BD&amp;action=edit&amp;redlink=1" TargetMode="External"/><Relationship Id="rId11" Type="http://schemas.openxmlformats.org/officeDocument/2006/relationships/hyperlink" Target="http://el.wikipedia.org/w/index.php?title=%CE%98%CE%B5%CF%89%CF%81%CE%AF%CE%B1_%CE%B4%CE%B9%CE%BA%CF%84%CF%8D%CF%89%CE%BD&amp;action=edit&amp;redlink=1" TargetMode="External"/><Relationship Id="rId24" Type="http://schemas.openxmlformats.org/officeDocument/2006/relationships/hyperlink" Target="http://el.wikipedia.org/wiki/%CE%98%CE%B5%CF%89%CF%81%CE%AF%CE%B1_%CE%B3%CF%81%CE%B1%CF%86%CE%B7%CE%BC%CE%AC%CF%84%CF%89%CE%BD" TargetMode="External"/><Relationship Id="rId5" Type="http://schemas.openxmlformats.org/officeDocument/2006/relationships/hyperlink" Target="http://el.wikipedia.org/wiki/%CE%A3%CF%84%CE%B1%CF%84%CE%B9%CF%83%CF%84%CE%B9%CE%BA%CE%AE" TargetMode="External"/><Relationship Id="rId15" Type="http://schemas.openxmlformats.org/officeDocument/2006/relationships/hyperlink" Target="http://el.wikipedia.org/wiki/%CE%98%CE%B5%CF%89%CF%81%CE%AF%CE%B1_%CF%83%CF%85%CE%BD%CF%8C%CE%BB%CF%89%CE%BD" TargetMode="External"/><Relationship Id="rId23" Type="http://schemas.openxmlformats.org/officeDocument/2006/relationships/hyperlink" Target="http://el.wikipedia.org/wiki/%CE%A3%CF%85%CE%BD%CE%B4%CF%85%CE%B1%CF%83%CF%84%CE%B9%CE%BA%CE%AE" TargetMode="External"/><Relationship Id="rId10" Type="http://schemas.openxmlformats.org/officeDocument/2006/relationships/hyperlink" Target="http://el.wikipedia.org/wiki/%CE%98%CE%B5%CF%89%CF%81%CE%B7%CF%84%CE%B9%CE%BA%CE%AE_%CF%80%CE%BB%CE%B7%CF%81%CE%BF%CF%86%CE%BF%CF%81%CE%B9%CE%BA%CE%AE" TargetMode="External"/><Relationship Id="rId19" Type="http://schemas.openxmlformats.org/officeDocument/2006/relationships/hyperlink" Target="http://el.wikipedia.org/wiki/%CE%91%CE%BB%CE%B3%CF%8C%CF%81%CE%B9%CE%B8%CE%BC%CE%BF%CF%82" TargetMode="External"/><Relationship Id="rId4" Type="http://schemas.openxmlformats.org/officeDocument/2006/relationships/hyperlink" Target="http://el.wikipedia.org/wiki/%CE%98%CE%B5%CF%89%CF%81%CE%AF%CE%B1_%CF%80%CE%B9%CE%B8%CE%B1%CE%BD%CE%BF%CF%84%CE%AE%CF%84%CF%89%CE%BD" TargetMode="External"/><Relationship Id="rId9" Type="http://schemas.openxmlformats.org/officeDocument/2006/relationships/hyperlink" Target="http://el.wikipedia.org/w/index.php?title=%CE%9B%CE%BF%CE%B3%CE%B9%CF%83%CE%BC%CF%8C%CF%82_%CE%BC%CE%B5%CF%84%CE%B1%CE%B2%CE%BF%CE%BB%CF%8E%CE%BD&amp;action=edit&amp;redlink=1" TargetMode="External"/><Relationship Id="rId14" Type="http://schemas.openxmlformats.org/officeDocument/2006/relationships/hyperlink" Target="http://el.wikipedia.org/w/index.php?title=%CE%98%CE%B5%CF%89%CF%81%CE%AF%CE%B1_%CE%B1%CF%80%CE%BF%CE%B4%CE%B5%CE%AF%CE%BE%CE%B5%CF%89%CE%BD&amp;action=edit&amp;redlink=1" TargetMode="External"/><Relationship Id="rId22" Type="http://schemas.openxmlformats.org/officeDocument/2006/relationships/hyperlink" Target="http://el.wikipedia.org/wiki/%CE%9A%CF%81%CF%85%CF%80%CF%84%CE%BF%CE%B3%CF%81%CE%B1%CF%86%CE%AF%CE%B1"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www.freeservers.com/" TargetMode="External"/><Relationship Id="rId3" Type="http://schemas.openxmlformats.org/officeDocument/2006/relationships/hyperlink" Target="http://teacher-nik.mysite.com/EkpaideytikaThemata.htm" TargetMode="External"/><Relationship Id="rId7" Type="http://schemas.openxmlformats.org/officeDocument/2006/relationships/hyperlink" Target="https://www.facebook.com/amermathsoc/" TargetMode="External"/><Relationship Id="rId2" Type="http://schemas.openxmlformats.org/officeDocument/2006/relationships/hyperlink" Target="https://el.wikipedia.org/wiki/.gr" TargetMode="External"/><Relationship Id="rId1" Type="http://schemas.openxmlformats.org/officeDocument/2006/relationships/slideLayout" Target="../slideLayouts/slideLayout7.xml"/><Relationship Id="rId6" Type="http://schemas.openxmlformats.org/officeDocument/2006/relationships/hyperlink" Target="http://www.youtube.com/" TargetMode="External"/><Relationship Id="rId5" Type="http://schemas.openxmlformats.org/officeDocument/2006/relationships/hyperlink" Target="http://www.google.gr/" TargetMode="External"/><Relationship Id="rId4" Type="http://schemas.openxmlformats.org/officeDocument/2006/relationships/hyperlink" Target="http://www.hms.gr/" TargetMode="External"/><Relationship Id="rId9" Type="http://schemas.openxmlformats.org/officeDocument/2006/relationships/hyperlink" Target="http://www.facebook.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ctrTitle"/>
          </p:nvPr>
        </p:nvSpPr>
        <p:spPr>
          <a:solidFill>
            <a:srgbClr val="00B0F0"/>
          </a:solidFill>
        </p:spPr>
        <p:txBody>
          <a:bodyPr>
            <a:normAutofit fontScale="90000"/>
          </a:bodyPr>
          <a:lstStyle/>
          <a:p>
            <a:r>
              <a:rPr lang="el-GR" dirty="0"/>
              <a:t/>
            </a:r>
            <a:br>
              <a:rPr lang="el-GR" dirty="0"/>
            </a:br>
            <a:r>
              <a:rPr lang="el-GR" dirty="0"/>
              <a:t/>
            </a:r>
            <a:br>
              <a:rPr lang="el-GR" dirty="0"/>
            </a:br>
            <a:r>
              <a:rPr lang="en-US" b="1" dirty="0"/>
              <a:t> </a:t>
            </a:r>
            <a:r>
              <a:rPr lang="el-GR" dirty="0"/>
              <a:t/>
            </a:r>
            <a:br>
              <a:rPr lang="el-GR" dirty="0"/>
            </a:br>
            <a:r>
              <a:rPr lang="en-US" b="1" dirty="0" smtClean="0">
                <a:ln>
                  <a:solidFill>
                    <a:srgbClr val="FFFF00"/>
                  </a:solidFill>
                </a:ln>
              </a:rPr>
              <a:t>MATH  FACEBOOK </a:t>
            </a:r>
            <a:r>
              <a:rPr lang="en-US" b="1" dirty="0"/>
              <a:t> </a:t>
            </a:r>
            <a:r>
              <a:rPr lang="el-GR" dirty="0"/>
              <a:t/>
            </a:r>
            <a:br>
              <a:rPr lang="el-GR" dirty="0"/>
            </a:br>
            <a:r>
              <a:rPr lang="en-US" b="1" dirty="0"/>
              <a:t> </a:t>
            </a:r>
            <a:r>
              <a:rPr lang="el-GR" dirty="0"/>
              <a:t/>
            </a:r>
            <a:br>
              <a:rPr lang="el-GR" dirty="0"/>
            </a:br>
            <a:r>
              <a:rPr lang="el-GR" dirty="0"/>
              <a:t> </a:t>
            </a:r>
            <a:br>
              <a:rPr lang="el-GR" dirty="0"/>
            </a:br>
            <a:r>
              <a:rPr lang="en-US" dirty="0"/>
              <a:t> </a:t>
            </a:r>
            <a:r>
              <a:rPr lang="el-GR" dirty="0" smtClean="0">
                <a:effectLst/>
              </a:rPr>
              <a:t> </a:t>
            </a:r>
            <a:endParaRPr lang="el-GR" dirty="0"/>
          </a:p>
        </p:txBody>
      </p:sp>
      <p:sp>
        <p:nvSpPr>
          <p:cNvPr id="3" name="Υπότιτλος 2"/>
          <p:cNvSpPr>
            <a:spLocks noGrp="1"/>
          </p:cNvSpPr>
          <p:nvPr>
            <p:ph type="subTitle" idx="1"/>
          </p:nvPr>
        </p:nvSpPr>
        <p:spPr/>
        <p:txBody>
          <a:bodyPr>
            <a:normAutofit fontScale="92500" lnSpcReduction="10000"/>
          </a:bodyPr>
          <a:lstStyle/>
          <a:p>
            <a:r>
              <a:rPr lang="el-GR" dirty="0"/>
              <a:t>ΘΕΜΑΤΙΚΗ  ΕΝΟΤΗΤΑ  :  </a:t>
            </a:r>
            <a:r>
              <a:rPr lang="el-GR" b="1" dirty="0"/>
              <a:t>β) Μαθηματική Έρευνα και Μαθηματική Εκπαίδευση στην εποχή </a:t>
            </a:r>
            <a:r>
              <a:rPr lang="el-GR" b="1" dirty="0" err="1"/>
              <a:t>Ψηφιακότητας</a:t>
            </a:r>
            <a:r>
              <a:rPr lang="el-GR" b="1" dirty="0"/>
              <a:t> και του Διαδικτύου.</a:t>
            </a:r>
            <a:endParaRPr lang="el-GR" dirty="0"/>
          </a:p>
          <a:p>
            <a:endParaRPr lang="el-GR" dirty="0"/>
          </a:p>
        </p:txBody>
      </p:sp>
    </p:spTree>
    <p:extLst>
      <p:ext uri="{BB962C8B-B14F-4D97-AF65-F5344CB8AC3E}">
        <p14:creationId xmlns:p14="http://schemas.microsoft.com/office/powerpoint/2010/main" val="2830840755"/>
      </p:ext>
    </p:extLst>
  </p:cSld>
  <p:clrMapOvr>
    <a:masterClrMapping/>
  </p:clrMapOvr>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Ορθογώνιο 1"/>
          <p:cNvSpPr/>
          <p:nvPr/>
        </p:nvSpPr>
        <p:spPr>
          <a:xfrm>
            <a:off x="899592" y="1700808"/>
            <a:ext cx="6912768" cy="2031325"/>
          </a:xfrm>
          <a:prstGeom prst="rect">
            <a:avLst/>
          </a:prstGeom>
        </p:spPr>
        <p:txBody>
          <a:bodyPr wrap="square">
            <a:spAutoFit/>
          </a:bodyPr>
          <a:lstStyle/>
          <a:p>
            <a:r>
              <a:rPr lang="el-GR" b="1" dirty="0"/>
              <a:t>ΣΥΓΓΡΑΦΕΑΣ  :   ΚΡΗΤΙΚΟΣ  </a:t>
            </a:r>
            <a:r>
              <a:rPr lang="el-GR" b="1" dirty="0" smtClean="0"/>
              <a:t>ΝΙΚΟΛΑΟΣ</a:t>
            </a:r>
            <a:endParaRPr lang="en-US" b="1" dirty="0" smtClean="0"/>
          </a:p>
          <a:p>
            <a:endParaRPr lang="el-GR" dirty="0"/>
          </a:p>
          <a:p>
            <a:r>
              <a:rPr lang="el-GR" b="1" dirty="0"/>
              <a:t>ΚΙΝΗΤΟ ΤΗΛΕΦΩΝΟ   6944 </a:t>
            </a:r>
            <a:r>
              <a:rPr lang="el-GR" b="1" dirty="0" smtClean="0"/>
              <a:t>430788</a:t>
            </a:r>
            <a:endParaRPr lang="en-US" b="1" dirty="0" smtClean="0"/>
          </a:p>
          <a:p>
            <a:endParaRPr lang="el-GR" dirty="0"/>
          </a:p>
          <a:p>
            <a:r>
              <a:rPr lang="el-GR" b="1" dirty="0"/>
              <a:t>ΔΙΕΥΘΥΝΣΗ :  ΜΑΡΙΝΟΥ  ΓΕΡΟΥΛΑΝΟΥ 129Γ  </a:t>
            </a:r>
            <a:r>
              <a:rPr lang="el-GR" b="1" dirty="0" smtClean="0"/>
              <a:t>ΑΡΓΥΡΟΥΠΟΛΗ</a:t>
            </a:r>
            <a:endParaRPr lang="en-US" b="1" dirty="0" smtClean="0"/>
          </a:p>
          <a:p>
            <a:endParaRPr lang="el-GR" dirty="0"/>
          </a:p>
          <a:p>
            <a:r>
              <a:rPr lang="el-GR" b="1" dirty="0"/>
              <a:t>ΗΛΕΚΤΡΟΝΙΚΟ  ΤΑΧΥΔΡΟΜΕΙΟ   </a:t>
            </a:r>
            <a:r>
              <a:rPr lang="en-US" b="1" u="sng" dirty="0" err="1">
                <a:hlinkClick r:id="rId2"/>
              </a:rPr>
              <a:t>boole</a:t>
            </a:r>
            <a:r>
              <a:rPr lang="el-GR" b="1" u="sng" dirty="0">
                <a:hlinkClick r:id="rId2"/>
              </a:rPr>
              <a:t>@</a:t>
            </a:r>
            <a:r>
              <a:rPr lang="en-US" b="1" u="sng" dirty="0" err="1">
                <a:hlinkClick r:id="rId2"/>
              </a:rPr>
              <a:t>otenet</a:t>
            </a:r>
            <a:r>
              <a:rPr lang="el-GR" b="1" u="sng" dirty="0">
                <a:hlinkClick r:id="rId2"/>
              </a:rPr>
              <a:t>.</a:t>
            </a:r>
            <a:r>
              <a:rPr lang="en-US" b="1" u="sng" dirty="0">
                <a:hlinkClick r:id="rId2"/>
              </a:rPr>
              <a:t>gr</a:t>
            </a:r>
            <a:endParaRPr lang="el-GR" dirty="0"/>
          </a:p>
        </p:txBody>
      </p:sp>
    </p:spTree>
    <p:extLst>
      <p:ext uri="{BB962C8B-B14F-4D97-AF65-F5344CB8AC3E}">
        <p14:creationId xmlns:p14="http://schemas.microsoft.com/office/powerpoint/2010/main" val="890958420"/>
      </p:ext>
    </p:extLst>
  </p:cSld>
  <p:clrMapOvr>
    <a:masterClrMapping/>
  </p:clrMapOvr>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mph" presetSubtype="0" nodeType="clickEffect">
                                  <p:stCondLst>
                                    <p:cond delay="0"/>
                                  </p:stCondLst>
                                  <p:iterate type="lt">
                                    <p:tmAbs val="25"/>
                                  </p:iterate>
                                  <p:childTnLst>
                                    <p:set>
                                      <p:cBhvr override="childStyle">
                                        <p:cTn id="6" dur="indefinite"/>
                                        <p:tgtEl>
                                          <p:spTgt spid="2">
                                            <p:txEl>
                                              <p:pRg st="0" end="0"/>
                                            </p:txEl>
                                          </p:spTgt>
                                        </p:tgtEl>
                                        <p:attrNameLst>
                                          <p:attrName>style.fontWeight</p:attrName>
                                        </p:attrNameLst>
                                      </p:cBhvr>
                                      <p:to>
                                        <p:strVal val="bold"/>
                                      </p:to>
                                    </p:set>
                                  </p:childTnLst>
                                </p:cTn>
                              </p:par>
                              <p:par>
                                <p:cTn id="7" presetID="15" presetClass="emph" presetSubtype="0" nodeType="withEffect">
                                  <p:stCondLst>
                                    <p:cond delay="0"/>
                                  </p:stCondLst>
                                  <p:iterate type="lt">
                                    <p:tmAbs val="25"/>
                                  </p:iterate>
                                  <p:childTnLst>
                                    <p:set>
                                      <p:cBhvr override="childStyle">
                                        <p:cTn id="8" dur="indefinite"/>
                                        <p:tgtEl>
                                          <p:spTgt spid="2">
                                            <p:txEl>
                                              <p:pRg st="2" end="2"/>
                                            </p:txEl>
                                          </p:spTgt>
                                        </p:tgtEl>
                                        <p:attrNameLst>
                                          <p:attrName>style.fontWeight</p:attrName>
                                        </p:attrNameLst>
                                      </p:cBhvr>
                                      <p:to>
                                        <p:strVal val="bold"/>
                                      </p:to>
                                    </p:set>
                                  </p:childTnLst>
                                </p:cTn>
                              </p:par>
                              <p:par>
                                <p:cTn id="9" presetID="15" presetClass="emph" presetSubtype="0" nodeType="withEffect">
                                  <p:stCondLst>
                                    <p:cond delay="0"/>
                                  </p:stCondLst>
                                  <p:iterate type="lt">
                                    <p:tmAbs val="25"/>
                                  </p:iterate>
                                  <p:childTnLst>
                                    <p:set>
                                      <p:cBhvr override="childStyle">
                                        <p:cTn id="10" dur="indefinite"/>
                                        <p:tgtEl>
                                          <p:spTgt spid="2">
                                            <p:txEl>
                                              <p:pRg st="4" end="4"/>
                                            </p:txEl>
                                          </p:spTgt>
                                        </p:tgtEl>
                                        <p:attrNameLst>
                                          <p:attrName>style.fontWeight</p:attrName>
                                        </p:attrNameLst>
                                      </p:cBhvr>
                                      <p:to>
                                        <p:strVal val="bold"/>
                                      </p:to>
                                    </p:set>
                                  </p:childTnLst>
                                </p:cTn>
                              </p:par>
                              <p:par>
                                <p:cTn id="11" presetID="15" presetClass="emph" presetSubtype="0" nodeType="withEffect">
                                  <p:stCondLst>
                                    <p:cond delay="0"/>
                                  </p:stCondLst>
                                  <p:iterate type="lt">
                                    <p:tmAbs val="25"/>
                                  </p:iterate>
                                  <p:childTnLst>
                                    <p:set>
                                      <p:cBhvr override="childStyle">
                                        <p:cTn id="12" dur="indefinite"/>
                                        <p:tgtEl>
                                          <p:spTgt spid="2">
                                            <p:txEl>
                                              <p:pRg st="6" end="6"/>
                                            </p:txEl>
                                          </p:spTgt>
                                        </p:tgtEl>
                                        <p:attrNameLst>
                                          <p:attrName>style.fontWeight</p:attrName>
                                        </p:attrNameLst>
                                      </p:cBhvr>
                                      <p:to>
                                        <p:strVal val="bold"/>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iterate type="lt">
                                    <p:tmPct val="0"/>
                                  </p:iterate>
                                  <p:childTnLst>
                                    <p:set>
                                      <p:cBhvr>
                                        <p:cTn id="16" dur="1" fill="hold">
                                          <p:stCondLst>
                                            <p:cond delay="0"/>
                                          </p:stCondLst>
                                        </p:cTn>
                                        <p:tgtEl>
                                          <p:spTgt spid="2">
                                            <p:txEl>
                                              <p:pRg st="0" end="0"/>
                                            </p:txEl>
                                          </p:spTgt>
                                        </p:tgtEl>
                                        <p:attrNameLst>
                                          <p:attrName>style.visibility</p:attrName>
                                        </p:attrNameLst>
                                      </p:cBhvr>
                                      <p:to>
                                        <p:strVal val="visible"/>
                                      </p:to>
                                    </p:set>
                                    <p:animEffect transition="in" filter="fade">
                                      <p:cBhvr>
                                        <p:cTn id="17" dur="500"/>
                                        <p:tgtEl>
                                          <p:spTgt spid="2">
                                            <p:txEl>
                                              <p:pRg st="0" end="0"/>
                                            </p:txEl>
                                          </p:spTgt>
                                        </p:tgtEl>
                                      </p:cBhvr>
                                    </p:animEffect>
                                  </p:childTnLst>
                                </p:cTn>
                              </p:par>
                              <p:par>
                                <p:cTn id="18" presetID="10" presetClass="entr" presetSubtype="0" fill="hold" nodeType="withEffect">
                                  <p:stCondLst>
                                    <p:cond delay="0"/>
                                  </p:stCondLst>
                                  <p:iterate type="lt">
                                    <p:tmPct val="0"/>
                                  </p:iterate>
                                  <p:childTnLst>
                                    <p:set>
                                      <p:cBhvr>
                                        <p:cTn id="19" dur="1" fill="hold">
                                          <p:stCondLst>
                                            <p:cond delay="0"/>
                                          </p:stCondLst>
                                        </p:cTn>
                                        <p:tgtEl>
                                          <p:spTgt spid="2">
                                            <p:txEl>
                                              <p:pRg st="2" end="2"/>
                                            </p:txEl>
                                          </p:spTgt>
                                        </p:tgtEl>
                                        <p:attrNameLst>
                                          <p:attrName>style.visibility</p:attrName>
                                        </p:attrNameLst>
                                      </p:cBhvr>
                                      <p:to>
                                        <p:strVal val="visible"/>
                                      </p:to>
                                    </p:set>
                                    <p:animEffect transition="in" filter="fade">
                                      <p:cBhvr>
                                        <p:cTn id="20" dur="500"/>
                                        <p:tgtEl>
                                          <p:spTgt spid="2">
                                            <p:txEl>
                                              <p:pRg st="2" end="2"/>
                                            </p:txEl>
                                          </p:spTgt>
                                        </p:tgtEl>
                                      </p:cBhvr>
                                    </p:animEffect>
                                  </p:childTnLst>
                                </p:cTn>
                              </p:par>
                              <p:par>
                                <p:cTn id="21" presetID="10" presetClass="entr" presetSubtype="0" fill="hold" nodeType="withEffect">
                                  <p:stCondLst>
                                    <p:cond delay="0"/>
                                  </p:stCondLst>
                                  <p:iterate type="lt">
                                    <p:tmPct val="0"/>
                                  </p:iterate>
                                  <p:childTnLst>
                                    <p:set>
                                      <p:cBhvr>
                                        <p:cTn id="22" dur="1" fill="hold">
                                          <p:stCondLst>
                                            <p:cond delay="0"/>
                                          </p:stCondLst>
                                        </p:cTn>
                                        <p:tgtEl>
                                          <p:spTgt spid="2">
                                            <p:txEl>
                                              <p:pRg st="4" end="4"/>
                                            </p:txEl>
                                          </p:spTgt>
                                        </p:tgtEl>
                                        <p:attrNameLst>
                                          <p:attrName>style.visibility</p:attrName>
                                        </p:attrNameLst>
                                      </p:cBhvr>
                                      <p:to>
                                        <p:strVal val="visible"/>
                                      </p:to>
                                    </p:set>
                                    <p:animEffect transition="in" filter="fade">
                                      <p:cBhvr>
                                        <p:cTn id="23" dur="500"/>
                                        <p:tgtEl>
                                          <p:spTgt spid="2">
                                            <p:txEl>
                                              <p:pRg st="4" end="4"/>
                                            </p:txEl>
                                          </p:spTgt>
                                        </p:tgtEl>
                                      </p:cBhvr>
                                    </p:animEffect>
                                  </p:childTnLst>
                                </p:cTn>
                              </p:par>
                              <p:par>
                                <p:cTn id="24" presetID="10" presetClass="entr" presetSubtype="0" fill="hold" nodeType="withEffect">
                                  <p:stCondLst>
                                    <p:cond delay="0"/>
                                  </p:stCondLst>
                                  <p:iterate type="lt">
                                    <p:tmPct val="0"/>
                                  </p:iterate>
                                  <p:childTnLst>
                                    <p:set>
                                      <p:cBhvr>
                                        <p:cTn id="25" dur="1" fill="hold">
                                          <p:stCondLst>
                                            <p:cond delay="0"/>
                                          </p:stCondLst>
                                        </p:cTn>
                                        <p:tgtEl>
                                          <p:spTgt spid="2">
                                            <p:txEl>
                                              <p:pRg st="6" end="6"/>
                                            </p:txEl>
                                          </p:spTgt>
                                        </p:tgtEl>
                                        <p:attrNameLst>
                                          <p:attrName>style.visibility</p:attrName>
                                        </p:attrNameLst>
                                      </p:cBhvr>
                                      <p:to>
                                        <p:strVal val="visible"/>
                                      </p:to>
                                    </p:set>
                                    <p:animEffect transition="in" filter="fade">
                                      <p:cBhvr>
                                        <p:cTn id="26" dur="500"/>
                                        <p:tgtEl>
                                          <p:spTgt spid="2">
                                            <p:txEl>
                                              <p:pRg st="6" end="6"/>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1" presetClass="entr" presetSubtype="1" fill="hold" grpId="0" nodeType="clickEffect">
                                  <p:stCondLst>
                                    <p:cond delay="0"/>
                                  </p:stCondLst>
                                  <p:iterate type="lt">
                                    <p:tmPct val="0"/>
                                  </p:iterate>
                                  <p:childTnLst>
                                    <p:set>
                                      <p:cBhvr>
                                        <p:cTn id="30" dur="1" fill="hold">
                                          <p:stCondLst>
                                            <p:cond delay="0"/>
                                          </p:stCondLst>
                                        </p:cTn>
                                        <p:tgtEl>
                                          <p:spTgt spid="2">
                                            <p:txEl>
                                              <p:pRg st="0" end="0"/>
                                            </p:txEl>
                                          </p:spTgt>
                                        </p:tgtEl>
                                        <p:attrNameLst>
                                          <p:attrName>style.visibility</p:attrName>
                                        </p:attrNameLst>
                                      </p:cBhvr>
                                      <p:to>
                                        <p:strVal val="visible"/>
                                      </p:to>
                                    </p:set>
                                    <p:animEffect transition="in" filter="wheel(1)">
                                      <p:cBhvr>
                                        <p:cTn id="31" dur="2000"/>
                                        <p:tgtEl>
                                          <p:spTgt spid="2">
                                            <p:txEl>
                                              <p:pRg st="0" end="0"/>
                                            </p:txEl>
                                          </p:spTgt>
                                        </p:tgtEl>
                                      </p:cBhvr>
                                    </p:animEffect>
                                  </p:childTnLst>
                                </p:cTn>
                              </p:par>
                              <p:par>
                                <p:cTn id="32" presetID="21" presetClass="entr" presetSubtype="1" fill="hold" grpId="0" nodeType="withEffect">
                                  <p:stCondLst>
                                    <p:cond delay="0"/>
                                  </p:stCondLst>
                                  <p:iterate type="lt">
                                    <p:tmPct val="0"/>
                                  </p:iterate>
                                  <p:childTnLst>
                                    <p:set>
                                      <p:cBhvr>
                                        <p:cTn id="33" dur="1" fill="hold">
                                          <p:stCondLst>
                                            <p:cond delay="0"/>
                                          </p:stCondLst>
                                        </p:cTn>
                                        <p:tgtEl>
                                          <p:spTgt spid="2">
                                            <p:txEl>
                                              <p:pRg st="2" end="2"/>
                                            </p:txEl>
                                          </p:spTgt>
                                        </p:tgtEl>
                                        <p:attrNameLst>
                                          <p:attrName>style.visibility</p:attrName>
                                        </p:attrNameLst>
                                      </p:cBhvr>
                                      <p:to>
                                        <p:strVal val="visible"/>
                                      </p:to>
                                    </p:set>
                                    <p:animEffect transition="in" filter="wheel(1)">
                                      <p:cBhvr>
                                        <p:cTn id="34" dur="2000"/>
                                        <p:tgtEl>
                                          <p:spTgt spid="2">
                                            <p:txEl>
                                              <p:pRg st="2" end="2"/>
                                            </p:txEl>
                                          </p:spTgt>
                                        </p:tgtEl>
                                      </p:cBhvr>
                                    </p:animEffect>
                                  </p:childTnLst>
                                </p:cTn>
                              </p:par>
                              <p:par>
                                <p:cTn id="35" presetID="21" presetClass="entr" presetSubtype="1" fill="hold" grpId="0" nodeType="withEffect">
                                  <p:stCondLst>
                                    <p:cond delay="0"/>
                                  </p:stCondLst>
                                  <p:iterate type="lt">
                                    <p:tmPct val="0"/>
                                  </p:iterate>
                                  <p:childTnLst>
                                    <p:set>
                                      <p:cBhvr>
                                        <p:cTn id="36" dur="1" fill="hold">
                                          <p:stCondLst>
                                            <p:cond delay="0"/>
                                          </p:stCondLst>
                                        </p:cTn>
                                        <p:tgtEl>
                                          <p:spTgt spid="2">
                                            <p:txEl>
                                              <p:pRg st="4" end="4"/>
                                            </p:txEl>
                                          </p:spTgt>
                                        </p:tgtEl>
                                        <p:attrNameLst>
                                          <p:attrName>style.visibility</p:attrName>
                                        </p:attrNameLst>
                                      </p:cBhvr>
                                      <p:to>
                                        <p:strVal val="visible"/>
                                      </p:to>
                                    </p:set>
                                    <p:animEffect transition="in" filter="wheel(1)">
                                      <p:cBhvr>
                                        <p:cTn id="37" dur="2000"/>
                                        <p:tgtEl>
                                          <p:spTgt spid="2">
                                            <p:txEl>
                                              <p:pRg st="4" end="4"/>
                                            </p:txEl>
                                          </p:spTgt>
                                        </p:tgtEl>
                                      </p:cBhvr>
                                    </p:animEffect>
                                  </p:childTnLst>
                                </p:cTn>
                              </p:par>
                              <p:par>
                                <p:cTn id="38" presetID="21" presetClass="entr" presetSubtype="1" fill="hold" grpId="0" nodeType="withEffect">
                                  <p:stCondLst>
                                    <p:cond delay="0"/>
                                  </p:stCondLst>
                                  <p:iterate type="lt">
                                    <p:tmPct val="0"/>
                                  </p:iterate>
                                  <p:childTnLst>
                                    <p:set>
                                      <p:cBhvr>
                                        <p:cTn id="39" dur="1" fill="hold">
                                          <p:stCondLst>
                                            <p:cond delay="0"/>
                                          </p:stCondLst>
                                        </p:cTn>
                                        <p:tgtEl>
                                          <p:spTgt spid="2">
                                            <p:txEl>
                                              <p:pRg st="6" end="6"/>
                                            </p:txEl>
                                          </p:spTgt>
                                        </p:tgtEl>
                                        <p:attrNameLst>
                                          <p:attrName>style.visibility</p:attrName>
                                        </p:attrNameLst>
                                      </p:cBhvr>
                                      <p:to>
                                        <p:strVal val="visible"/>
                                      </p:to>
                                    </p:set>
                                    <p:animEffect transition="in" filter="wheel(1)">
                                      <p:cBhvr>
                                        <p:cTn id="40" dur="20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allAtOnce"/>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Ορθογώνιο 1"/>
          <p:cNvSpPr/>
          <p:nvPr/>
        </p:nvSpPr>
        <p:spPr>
          <a:xfrm>
            <a:off x="683568" y="474345"/>
            <a:ext cx="7344816" cy="4524315"/>
          </a:xfrm>
          <a:prstGeom prst="rect">
            <a:avLst/>
          </a:prstGeom>
        </p:spPr>
        <p:txBody>
          <a:bodyPr wrap="square">
            <a:spAutoFit/>
          </a:bodyPr>
          <a:lstStyle/>
          <a:p>
            <a:r>
              <a:rPr lang="el-GR" b="1" u="sng" dirty="0"/>
              <a:t>ΠΕΡΙΛΗΨΗ</a:t>
            </a:r>
            <a:endParaRPr lang="el-GR" dirty="0"/>
          </a:p>
          <a:p>
            <a:pPr algn="just"/>
            <a:r>
              <a:rPr lang="el-GR" dirty="0"/>
              <a:t>Το </a:t>
            </a:r>
            <a:r>
              <a:rPr lang="en-US" dirty="0"/>
              <a:t>Math Facebook</a:t>
            </a:r>
            <a:r>
              <a:rPr lang="el-GR" dirty="0"/>
              <a:t> είναι ένα διεθνές μαθηματικός </a:t>
            </a:r>
            <a:r>
              <a:rPr lang="en-US" dirty="0"/>
              <a:t>server</a:t>
            </a:r>
            <a:r>
              <a:rPr lang="el-GR" dirty="0"/>
              <a:t> με ομάδες και σελίδες κοινωνικής δικτύωσης για μαθηματικά , μαθηματική παιδεία , Ελληνική Μαθηματική Εταιρεία και τα επιστημονικά συνέδρια που διοργανώνει . </a:t>
            </a:r>
            <a:r>
              <a:rPr lang="en-US" dirty="0"/>
              <a:t>To Math Facebook</a:t>
            </a:r>
            <a:r>
              <a:rPr lang="el-GR" dirty="0"/>
              <a:t> έχει περισσότερους από 21000 επισκέπτες από Ελλάδα , Ευρώπη , Η.Π.Α. την περίοδο Νοέμβριος 2016 – Οκτώβριος 2018 ( 24 μήνες ) και προβάλει στη διεθνή μαθηματική κοινότητα τις μαθηματικές δημοσιεύσεις κοινωνικής δικτύωσης με ασκήσεις από όλα τα μαθηματικά και μεθοδολογίες από Έλληνες μαθηματικούς .  Το </a:t>
            </a:r>
            <a:r>
              <a:rPr lang="en-US" dirty="0"/>
              <a:t>Math Facebook</a:t>
            </a:r>
            <a:r>
              <a:rPr lang="el-GR" dirty="0"/>
              <a:t> έχει ως αντικείμενο την ιστορία της Ελληνικής  Μαθηματικής Εταιρεία τους τομείς των μαθηματικών και της μαθηματικής εκπαίδευσης και πληροφορίες για αυτά τα θέματα από τη διεθνή εγκυκλοπαίδεια </a:t>
            </a:r>
            <a:r>
              <a:rPr lang="en-US" dirty="0"/>
              <a:t>Wikipedia</a:t>
            </a:r>
            <a:r>
              <a:rPr lang="el-GR" dirty="0"/>
              <a:t> . </a:t>
            </a:r>
            <a:endParaRPr lang="en-US" dirty="0" smtClean="0"/>
          </a:p>
          <a:p>
            <a:pPr algn="just"/>
            <a:endParaRPr lang="en-US" dirty="0"/>
          </a:p>
          <a:p>
            <a:pPr algn="just"/>
            <a:endParaRPr lang="en-US" dirty="0" smtClean="0"/>
          </a:p>
          <a:p>
            <a:pPr algn="just"/>
            <a:r>
              <a:rPr lang="en-US" dirty="0"/>
              <a:t>Server    </a:t>
            </a:r>
            <a:r>
              <a:rPr lang="en-US" u="sng" dirty="0">
                <a:hlinkClick r:id="rId2"/>
              </a:rPr>
              <a:t>http://teacher-nik.mysite.com/MathFacebook.htm</a:t>
            </a:r>
            <a:endParaRPr lang="el-GR" dirty="0"/>
          </a:p>
        </p:txBody>
      </p:sp>
    </p:spTree>
    <p:extLst>
      <p:ext uri="{BB962C8B-B14F-4D97-AF65-F5344CB8AC3E}">
        <p14:creationId xmlns:p14="http://schemas.microsoft.com/office/powerpoint/2010/main" val="2323286808"/>
      </p:ext>
    </p:extLst>
  </p:cSld>
  <p:clrMapOvr>
    <a:masterClrMapping/>
  </p:clrMapOvr>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2">
                                            <p:txEl>
                                              <p:pRg st="0" end="0"/>
                                            </p:txEl>
                                          </p:spTgt>
                                        </p:tgtEl>
                                        <p:attrNameLst>
                                          <p:attrName>r</p:attrName>
                                        </p:attrNameLst>
                                      </p:cBhvr>
                                    </p:animRot>
                                  </p:childTnLst>
                                </p:cTn>
                              </p:par>
                              <p:par>
                                <p:cTn id="7" presetID="8" presetClass="emph" presetSubtype="0" fill="hold" nodeType="withEffect">
                                  <p:stCondLst>
                                    <p:cond delay="0"/>
                                  </p:stCondLst>
                                  <p:childTnLst>
                                    <p:animRot by="21600000">
                                      <p:cBhvr>
                                        <p:cTn id="8" dur="2000" fill="hold"/>
                                        <p:tgtEl>
                                          <p:spTgt spid="2">
                                            <p:txEl>
                                              <p:pRg st="1" end="1"/>
                                            </p:txEl>
                                          </p:spTgt>
                                        </p:tgtEl>
                                        <p:attrNameLst>
                                          <p:attrName>r</p:attrName>
                                        </p:attrNameLst>
                                      </p:cBhvr>
                                    </p:animRot>
                                  </p:childTnLst>
                                </p:cTn>
                              </p:par>
                              <p:par>
                                <p:cTn id="9" presetID="27" presetClass="emph" presetSubtype="0" fill="remove" nodeType="withEffect">
                                  <p:stCondLst>
                                    <p:cond delay="0"/>
                                  </p:stCondLst>
                                  <p:childTnLst>
                                    <p:animClr clrSpc="rgb" dir="cw">
                                      <p:cBhvr override="childStyle">
                                        <p:cTn id="10" dur="250" autoRev="1" fill="remove"/>
                                        <p:tgtEl>
                                          <p:spTgt spid="2">
                                            <p:txEl>
                                              <p:pRg st="4" end="4"/>
                                            </p:txEl>
                                          </p:spTgt>
                                        </p:tgtEl>
                                        <p:attrNameLst>
                                          <p:attrName>style.color</p:attrName>
                                        </p:attrNameLst>
                                      </p:cBhvr>
                                      <p:to>
                                        <a:schemeClr val="bg1"/>
                                      </p:to>
                                    </p:animClr>
                                    <p:animClr clrSpc="rgb" dir="cw">
                                      <p:cBhvr>
                                        <p:cTn id="11" dur="250" autoRev="1" fill="remove"/>
                                        <p:tgtEl>
                                          <p:spTgt spid="2">
                                            <p:txEl>
                                              <p:pRg st="4" end="4"/>
                                            </p:txEl>
                                          </p:spTgt>
                                        </p:tgtEl>
                                        <p:attrNameLst>
                                          <p:attrName>fillcolor</p:attrName>
                                        </p:attrNameLst>
                                      </p:cBhvr>
                                      <p:to>
                                        <a:schemeClr val="bg1"/>
                                      </p:to>
                                    </p:animClr>
                                    <p:set>
                                      <p:cBhvr>
                                        <p:cTn id="12" dur="250" autoRev="1" fill="remove"/>
                                        <p:tgtEl>
                                          <p:spTgt spid="2">
                                            <p:txEl>
                                              <p:pRg st="4" end="4"/>
                                            </p:txEl>
                                          </p:spTgt>
                                        </p:tgtEl>
                                        <p:attrNameLst>
                                          <p:attrName>fill.type</p:attrName>
                                        </p:attrNameLst>
                                      </p:cBhvr>
                                      <p:to>
                                        <p:strVal val="solid"/>
                                      </p:to>
                                    </p:set>
                                    <p:set>
                                      <p:cBhvr>
                                        <p:cTn id="13" dur="250" autoRev="1" fill="remove"/>
                                        <p:tgtEl>
                                          <p:spTgt spid="2">
                                            <p:txEl>
                                              <p:pRg st="4" end="4"/>
                                            </p:txEl>
                                          </p:spTgt>
                                        </p:tgtEl>
                                        <p:attrNameLst>
                                          <p:attrName>fill.on</p:attrName>
                                        </p:attrNameLst>
                                      </p:cBhvr>
                                      <p:to>
                                        <p:strVal val="true"/>
                                      </p:to>
                                    </p:se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nodeType="clickEffect">
                                  <p:stCondLst>
                                    <p:cond delay="0"/>
                                  </p:stCondLst>
                                  <p:childTnLst>
                                    <p:set>
                                      <p:cBhvr>
                                        <p:cTn id="17" dur="1" fill="hold">
                                          <p:stCondLst>
                                            <p:cond delay="0"/>
                                          </p:stCondLst>
                                        </p:cTn>
                                        <p:tgtEl>
                                          <p:spTgt spid="2">
                                            <p:txEl>
                                              <p:pRg st="0" end="0"/>
                                            </p:txEl>
                                          </p:spTgt>
                                        </p:tgtEl>
                                        <p:attrNameLst>
                                          <p:attrName>style.visibility</p:attrName>
                                        </p:attrNameLst>
                                      </p:cBhvr>
                                      <p:to>
                                        <p:strVal val="visible"/>
                                      </p:to>
                                    </p:set>
                                    <p:animEffect transition="in" filter="wheel(1)">
                                      <p:cBhvr>
                                        <p:cTn id="18" dur="2000"/>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5" presetClass="exit" presetSubtype="0" fill="hold" nodeType="clickEffect">
                                  <p:stCondLst>
                                    <p:cond delay="0"/>
                                  </p:stCondLst>
                                  <p:childTnLst>
                                    <p:animEffect transition="out" filter="fade">
                                      <p:cBhvr>
                                        <p:cTn id="22" dur="2000"/>
                                        <p:tgtEl>
                                          <p:spTgt spid="2">
                                            <p:txEl>
                                              <p:pRg st="0" end="0"/>
                                            </p:txEl>
                                          </p:spTgt>
                                        </p:tgtEl>
                                      </p:cBhvr>
                                    </p:animEffect>
                                    <p:anim calcmode="lin" valueType="num">
                                      <p:cBhvr>
                                        <p:cTn id="23" dur="2000"/>
                                        <p:tgtEl>
                                          <p:spTgt spid="2">
                                            <p:txEl>
                                              <p:pRg st="0" end="0"/>
                                            </p:txEl>
                                          </p:spTgt>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4" dur="2000"/>
                                        <p:tgtEl>
                                          <p:spTgt spid="2">
                                            <p:txEl>
                                              <p:pRg st="0" end="0"/>
                                            </p:txEl>
                                          </p:spTgt>
                                        </p:tgtEl>
                                        <p:attrNameLst>
                                          <p:attrName>ppt_h</p:attrName>
                                        </p:attrNameLst>
                                      </p:cBhvr>
                                      <p:tavLst>
                                        <p:tav tm="0">
                                          <p:val>
                                            <p:strVal val="ppt_h"/>
                                          </p:val>
                                        </p:tav>
                                        <p:tav tm="100000">
                                          <p:val>
                                            <p:strVal val="ppt_h"/>
                                          </p:val>
                                        </p:tav>
                                      </p:tavLst>
                                    </p:anim>
                                    <p:set>
                                      <p:cBhvr>
                                        <p:cTn id="25" dur="1" fill="hold">
                                          <p:stCondLst>
                                            <p:cond delay="1999"/>
                                          </p:stCondLst>
                                        </p:cTn>
                                        <p:tgtEl>
                                          <p:spTgt spid="2">
                                            <p:txEl>
                                              <p:pRg st="0" end="0"/>
                                            </p:txEl>
                                          </p:spTgt>
                                        </p:tgtEl>
                                        <p:attrNameLst>
                                          <p:attrName>style.visibility</p:attrName>
                                        </p:attrNameLst>
                                      </p:cBhvr>
                                      <p:to>
                                        <p:strVal val="hidden"/>
                                      </p:to>
                                    </p:set>
                                  </p:childTnLst>
                                </p:cTn>
                              </p:par>
                            </p:childTnLst>
                          </p:cTn>
                        </p:par>
                      </p:childTnLst>
                    </p:cTn>
                  </p:par>
                  <p:par>
                    <p:cTn id="26" fill="hold">
                      <p:stCondLst>
                        <p:cond delay="indefinite"/>
                      </p:stCondLst>
                      <p:childTnLst>
                        <p:par>
                          <p:cTn id="27" fill="hold">
                            <p:stCondLst>
                              <p:cond delay="0"/>
                            </p:stCondLst>
                            <p:childTnLst>
                              <p:par>
                                <p:cTn id="28" presetID="21" presetClass="exit" presetSubtype="1" fill="hold" grpId="0" nodeType="clickEffect">
                                  <p:stCondLst>
                                    <p:cond delay="0"/>
                                  </p:stCondLst>
                                  <p:childTnLst>
                                    <p:animEffect transition="out" filter="wheel(1)">
                                      <p:cBhvr>
                                        <p:cTn id="29" dur="2000"/>
                                        <p:tgtEl>
                                          <p:spTgt spid="2">
                                            <p:txEl>
                                              <p:pRg st="0" end="0"/>
                                            </p:txEl>
                                          </p:spTgt>
                                        </p:tgtEl>
                                      </p:cBhvr>
                                    </p:animEffect>
                                    <p:set>
                                      <p:cBhvr>
                                        <p:cTn id="30" dur="1" fill="hold">
                                          <p:stCondLst>
                                            <p:cond delay="1999"/>
                                          </p:stCondLst>
                                        </p:cTn>
                                        <p:tgtEl>
                                          <p:spTgt spid="2">
                                            <p:txEl>
                                              <p:pRg st="0" end="0"/>
                                            </p:txEl>
                                          </p:spTgt>
                                        </p:tgtEl>
                                        <p:attrNameLst>
                                          <p:attrName>style.visibility</p:attrName>
                                        </p:attrNameLst>
                                      </p:cBhvr>
                                      <p:to>
                                        <p:strVal val="hidden"/>
                                      </p:to>
                                    </p:set>
                                  </p:childTnLst>
                                </p:cTn>
                              </p:par>
                              <p:par>
                                <p:cTn id="31" presetID="21" presetClass="exit" presetSubtype="1" fill="hold" grpId="0" nodeType="withEffect">
                                  <p:stCondLst>
                                    <p:cond delay="0"/>
                                  </p:stCondLst>
                                  <p:childTnLst>
                                    <p:animEffect transition="out" filter="wheel(1)">
                                      <p:cBhvr>
                                        <p:cTn id="32" dur="2000"/>
                                        <p:tgtEl>
                                          <p:spTgt spid="2">
                                            <p:txEl>
                                              <p:pRg st="4" end="4"/>
                                            </p:txEl>
                                          </p:spTgt>
                                        </p:tgtEl>
                                      </p:cBhvr>
                                    </p:animEffect>
                                    <p:set>
                                      <p:cBhvr>
                                        <p:cTn id="33" dur="1" fill="hold">
                                          <p:stCondLst>
                                            <p:cond delay="1999"/>
                                          </p:stCondLst>
                                        </p:cTn>
                                        <p:tgtEl>
                                          <p:spTgt spid="2">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Ορθογώνιο 1"/>
          <p:cNvSpPr/>
          <p:nvPr/>
        </p:nvSpPr>
        <p:spPr>
          <a:xfrm>
            <a:off x="611560" y="474345"/>
            <a:ext cx="7848872" cy="4247317"/>
          </a:xfrm>
          <a:prstGeom prst="rect">
            <a:avLst/>
          </a:prstGeom>
        </p:spPr>
        <p:txBody>
          <a:bodyPr wrap="square">
            <a:spAutoFit/>
          </a:bodyPr>
          <a:lstStyle/>
          <a:p>
            <a:r>
              <a:rPr lang="en-US" b="1" u="sng" dirty="0"/>
              <a:t>SUMMARY  </a:t>
            </a:r>
            <a:endParaRPr lang="el-GR" dirty="0"/>
          </a:p>
          <a:p>
            <a:r>
              <a:rPr lang="en-US" b="1" dirty="0"/>
              <a:t>MATH FACEBOOK</a:t>
            </a:r>
            <a:r>
              <a:rPr lang="en-US" dirty="0"/>
              <a:t> is an international mathematical server with groups and </a:t>
            </a:r>
            <a:r>
              <a:rPr lang="en-US" dirty="0" err="1"/>
              <a:t>facebook</a:t>
            </a:r>
            <a:r>
              <a:rPr lang="en-US" dirty="0"/>
              <a:t> pages about mathematics, mathematical education, Greek Mathematical Society and the scientific forum which organizes. Math Facebook has got more than 21000 visitors from Greece , Europe and U.S.A. in the period  November 2016 – October  2018 ( 24 months ) and provides in international mathematical society the mathematical </a:t>
            </a:r>
            <a:r>
              <a:rPr lang="en-US" dirty="0" err="1"/>
              <a:t>facebook</a:t>
            </a:r>
            <a:r>
              <a:rPr lang="en-US" dirty="0"/>
              <a:t> publications with exercises of all mathematics and methodology about them  of Greek Mathematicians .  Math Facebook has got object of research the history of Greek Mathematical Society , and the sections of mathematics and mathematical education and the information about them from the international Encyclopedia Wikipedia .  </a:t>
            </a:r>
            <a:endParaRPr lang="en-US" dirty="0" smtClean="0"/>
          </a:p>
          <a:p>
            <a:endParaRPr lang="en-US" b="1" dirty="0"/>
          </a:p>
          <a:p>
            <a:endParaRPr lang="en-US" b="1" dirty="0" smtClean="0"/>
          </a:p>
          <a:p>
            <a:endParaRPr lang="el-GR" b="1" dirty="0"/>
          </a:p>
          <a:p>
            <a:r>
              <a:rPr lang="en-US" dirty="0"/>
              <a:t>Server   </a:t>
            </a:r>
            <a:r>
              <a:rPr lang="en-US" u="sng" dirty="0">
                <a:hlinkClick r:id="rId2"/>
              </a:rPr>
              <a:t>http://teacher-nik.mysite.com/MathFacebook.htm</a:t>
            </a:r>
            <a:r>
              <a:rPr lang="en-US" dirty="0"/>
              <a:t>     </a:t>
            </a:r>
            <a:endParaRPr lang="el-GR" b="1" dirty="0"/>
          </a:p>
        </p:txBody>
      </p:sp>
    </p:spTree>
    <p:extLst>
      <p:ext uri="{BB962C8B-B14F-4D97-AF65-F5344CB8AC3E}">
        <p14:creationId xmlns:p14="http://schemas.microsoft.com/office/powerpoint/2010/main" val="2712212656"/>
      </p:ext>
    </p:extLst>
  </p:cSld>
  <p:clrMapOvr>
    <a:masterClrMapping/>
  </p:clrMapOvr>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80">
                                          <p:stCondLst>
                                            <p:cond delay="0"/>
                                          </p:stCondLst>
                                        </p:cTn>
                                        <p:tgtEl>
                                          <p:spTgt spid="2">
                                            <p:txEl>
                                              <p:pRg st="0" end="0"/>
                                            </p:txEl>
                                          </p:spTgt>
                                        </p:tgtEl>
                                      </p:cBhvr>
                                    </p:animEffect>
                                    <p:anim calcmode="lin" valueType="num">
                                      <p:cBhvr>
                                        <p:cTn id="8" dur="1822" tmFilter="0,0; 0.14,0.36; 0.43,0.73; 0.71,0.91; 1.0,1.0">
                                          <p:stCondLst>
                                            <p:cond delay="0"/>
                                          </p:stCondLst>
                                        </p:cTn>
                                        <p:tgtEl>
                                          <p:spTgt spid="2">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xEl>
                                              <p:pRg st="0" end="0"/>
                                            </p:txEl>
                                          </p:spTgt>
                                        </p:tgtEl>
                                      </p:cBhvr>
                                      <p:to x="100000" y="60000"/>
                                    </p:animScale>
                                    <p:animScale>
                                      <p:cBhvr>
                                        <p:cTn id="14" dur="166" decel="50000">
                                          <p:stCondLst>
                                            <p:cond delay="676"/>
                                          </p:stCondLst>
                                        </p:cTn>
                                        <p:tgtEl>
                                          <p:spTgt spid="2">
                                            <p:txEl>
                                              <p:pRg st="0" end="0"/>
                                            </p:txEl>
                                          </p:spTgt>
                                        </p:tgtEl>
                                      </p:cBhvr>
                                      <p:to x="100000" y="100000"/>
                                    </p:animScale>
                                    <p:animScale>
                                      <p:cBhvr>
                                        <p:cTn id="15" dur="26">
                                          <p:stCondLst>
                                            <p:cond delay="1312"/>
                                          </p:stCondLst>
                                        </p:cTn>
                                        <p:tgtEl>
                                          <p:spTgt spid="2">
                                            <p:txEl>
                                              <p:pRg st="0" end="0"/>
                                            </p:txEl>
                                          </p:spTgt>
                                        </p:tgtEl>
                                      </p:cBhvr>
                                      <p:to x="100000" y="80000"/>
                                    </p:animScale>
                                    <p:animScale>
                                      <p:cBhvr>
                                        <p:cTn id="16" dur="166" decel="50000">
                                          <p:stCondLst>
                                            <p:cond delay="1338"/>
                                          </p:stCondLst>
                                        </p:cTn>
                                        <p:tgtEl>
                                          <p:spTgt spid="2">
                                            <p:txEl>
                                              <p:pRg st="0" end="0"/>
                                            </p:txEl>
                                          </p:spTgt>
                                        </p:tgtEl>
                                      </p:cBhvr>
                                      <p:to x="100000" y="100000"/>
                                    </p:animScale>
                                    <p:animScale>
                                      <p:cBhvr>
                                        <p:cTn id="17" dur="26">
                                          <p:stCondLst>
                                            <p:cond delay="1642"/>
                                          </p:stCondLst>
                                        </p:cTn>
                                        <p:tgtEl>
                                          <p:spTgt spid="2">
                                            <p:txEl>
                                              <p:pRg st="0" end="0"/>
                                            </p:txEl>
                                          </p:spTgt>
                                        </p:tgtEl>
                                      </p:cBhvr>
                                      <p:to x="100000" y="90000"/>
                                    </p:animScale>
                                    <p:animScale>
                                      <p:cBhvr>
                                        <p:cTn id="18" dur="166" decel="50000">
                                          <p:stCondLst>
                                            <p:cond delay="1668"/>
                                          </p:stCondLst>
                                        </p:cTn>
                                        <p:tgtEl>
                                          <p:spTgt spid="2">
                                            <p:txEl>
                                              <p:pRg st="0" end="0"/>
                                            </p:txEl>
                                          </p:spTgt>
                                        </p:tgtEl>
                                      </p:cBhvr>
                                      <p:to x="100000" y="100000"/>
                                    </p:animScale>
                                    <p:animScale>
                                      <p:cBhvr>
                                        <p:cTn id="19" dur="26">
                                          <p:stCondLst>
                                            <p:cond delay="1808"/>
                                          </p:stCondLst>
                                        </p:cTn>
                                        <p:tgtEl>
                                          <p:spTgt spid="2">
                                            <p:txEl>
                                              <p:pRg st="0" end="0"/>
                                            </p:txEl>
                                          </p:spTgt>
                                        </p:tgtEl>
                                      </p:cBhvr>
                                      <p:to x="100000" y="95000"/>
                                    </p:animScale>
                                    <p:animScale>
                                      <p:cBhvr>
                                        <p:cTn id="20" dur="166" decel="50000">
                                          <p:stCondLst>
                                            <p:cond delay="1834"/>
                                          </p:stCondLst>
                                        </p:cTn>
                                        <p:tgtEl>
                                          <p:spTgt spid="2">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2">
                                            <p:txEl>
                                              <p:pRg st="1" end="1"/>
                                            </p:txEl>
                                          </p:spTgt>
                                        </p:tgtEl>
                                        <p:attrNameLst>
                                          <p:attrName>style.visibility</p:attrName>
                                        </p:attrNameLst>
                                      </p:cBhvr>
                                      <p:to>
                                        <p:strVal val="visible"/>
                                      </p:to>
                                    </p:set>
                                    <p:animEffect transition="in" filter="wipe(down)">
                                      <p:cBhvr>
                                        <p:cTn id="23" dur="580">
                                          <p:stCondLst>
                                            <p:cond delay="0"/>
                                          </p:stCondLst>
                                        </p:cTn>
                                        <p:tgtEl>
                                          <p:spTgt spid="2">
                                            <p:txEl>
                                              <p:pRg st="1" end="1"/>
                                            </p:txEl>
                                          </p:spTgt>
                                        </p:tgtEl>
                                      </p:cBhvr>
                                    </p:animEffect>
                                    <p:anim calcmode="lin" valueType="num">
                                      <p:cBhvr>
                                        <p:cTn id="24" dur="1822" tmFilter="0,0; 0.14,0.36; 0.43,0.73; 0.71,0.91; 1.0,1.0">
                                          <p:stCondLst>
                                            <p:cond delay="0"/>
                                          </p:stCondLst>
                                        </p:cTn>
                                        <p:tgtEl>
                                          <p:spTgt spid="2">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2">
                                            <p:txEl>
                                              <p:pRg st="1" end="1"/>
                                            </p:txEl>
                                          </p:spTgt>
                                        </p:tgtEl>
                                      </p:cBhvr>
                                      <p:to x="100000" y="60000"/>
                                    </p:animScale>
                                    <p:animScale>
                                      <p:cBhvr>
                                        <p:cTn id="30" dur="166" decel="50000">
                                          <p:stCondLst>
                                            <p:cond delay="676"/>
                                          </p:stCondLst>
                                        </p:cTn>
                                        <p:tgtEl>
                                          <p:spTgt spid="2">
                                            <p:txEl>
                                              <p:pRg st="1" end="1"/>
                                            </p:txEl>
                                          </p:spTgt>
                                        </p:tgtEl>
                                      </p:cBhvr>
                                      <p:to x="100000" y="100000"/>
                                    </p:animScale>
                                    <p:animScale>
                                      <p:cBhvr>
                                        <p:cTn id="31" dur="26">
                                          <p:stCondLst>
                                            <p:cond delay="1312"/>
                                          </p:stCondLst>
                                        </p:cTn>
                                        <p:tgtEl>
                                          <p:spTgt spid="2">
                                            <p:txEl>
                                              <p:pRg st="1" end="1"/>
                                            </p:txEl>
                                          </p:spTgt>
                                        </p:tgtEl>
                                      </p:cBhvr>
                                      <p:to x="100000" y="80000"/>
                                    </p:animScale>
                                    <p:animScale>
                                      <p:cBhvr>
                                        <p:cTn id="32" dur="166" decel="50000">
                                          <p:stCondLst>
                                            <p:cond delay="1338"/>
                                          </p:stCondLst>
                                        </p:cTn>
                                        <p:tgtEl>
                                          <p:spTgt spid="2">
                                            <p:txEl>
                                              <p:pRg st="1" end="1"/>
                                            </p:txEl>
                                          </p:spTgt>
                                        </p:tgtEl>
                                      </p:cBhvr>
                                      <p:to x="100000" y="100000"/>
                                    </p:animScale>
                                    <p:animScale>
                                      <p:cBhvr>
                                        <p:cTn id="33" dur="26">
                                          <p:stCondLst>
                                            <p:cond delay="1642"/>
                                          </p:stCondLst>
                                        </p:cTn>
                                        <p:tgtEl>
                                          <p:spTgt spid="2">
                                            <p:txEl>
                                              <p:pRg st="1" end="1"/>
                                            </p:txEl>
                                          </p:spTgt>
                                        </p:tgtEl>
                                      </p:cBhvr>
                                      <p:to x="100000" y="90000"/>
                                    </p:animScale>
                                    <p:animScale>
                                      <p:cBhvr>
                                        <p:cTn id="34" dur="166" decel="50000">
                                          <p:stCondLst>
                                            <p:cond delay="1668"/>
                                          </p:stCondLst>
                                        </p:cTn>
                                        <p:tgtEl>
                                          <p:spTgt spid="2">
                                            <p:txEl>
                                              <p:pRg st="1" end="1"/>
                                            </p:txEl>
                                          </p:spTgt>
                                        </p:tgtEl>
                                      </p:cBhvr>
                                      <p:to x="100000" y="100000"/>
                                    </p:animScale>
                                    <p:animScale>
                                      <p:cBhvr>
                                        <p:cTn id="35" dur="26">
                                          <p:stCondLst>
                                            <p:cond delay="1808"/>
                                          </p:stCondLst>
                                        </p:cTn>
                                        <p:tgtEl>
                                          <p:spTgt spid="2">
                                            <p:txEl>
                                              <p:pRg st="1" end="1"/>
                                            </p:txEl>
                                          </p:spTgt>
                                        </p:tgtEl>
                                      </p:cBhvr>
                                      <p:to x="100000" y="95000"/>
                                    </p:animScale>
                                    <p:animScale>
                                      <p:cBhvr>
                                        <p:cTn id="36" dur="166" decel="50000">
                                          <p:stCondLst>
                                            <p:cond delay="1834"/>
                                          </p:stCondLst>
                                        </p:cTn>
                                        <p:tgtEl>
                                          <p:spTgt spid="2">
                                            <p:txEl>
                                              <p:pRg st="1" end="1"/>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2">
                                            <p:txEl>
                                              <p:pRg st="5" end="5"/>
                                            </p:txEl>
                                          </p:spTgt>
                                        </p:tgtEl>
                                        <p:attrNameLst>
                                          <p:attrName>style.visibility</p:attrName>
                                        </p:attrNameLst>
                                      </p:cBhvr>
                                      <p:to>
                                        <p:strVal val="visible"/>
                                      </p:to>
                                    </p:set>
                                    <p:animEffect transition="in" filter="wipe(down)">
                                      <p:cBhvr>
                                        <p:cTn id="39" dur="580">
                                          <p:stCondLst>
                                            <p:cond delay="0"/>
                                          </p:stCondLst>
                                        </p:cTn>
                                        <p:tgtEl>
                                          <p:spTgt spid="2">
                                            <p:txEl>
                                              <p:pRg st="5" end="5"/>
                                            </p:txEl>
                                          </p:spTgt>
                                        </p:tgtEl>
                                      </p:cBhvr>
                                    </p:animEffect>
                                    <p:anim calcmode="lin" valueType="num">
                                      <p:cBhvr>
                                        <p:cTn id="40" dur="1822" tmFilter="0,0; 0.14,0.36; 0.43,0.73; 0.71,0.91; 1.0,1.0">
                                          <p:stCondLst>
                                            <p:cond delay="0"/>
                                          </p:stCondLst>
                                        </p:cTn>
                                        <p:tgtEl>
                                          <p:spTgt spid="2">
                                            <p:txEl>
                                              <p:pRg st="5" end="5"/>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2">
                                            <p:txEl>
                                              <p:pRg st="5" end="5"/>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2">
                                            <p:txEl>
                                              <p:pRg st="5" end="5"/>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2">
                                            <p:txEl>
                                              <p:pRg st="5" end="5"/>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2">
                                            <p:txEl>
                                              <p:pRg st="5" end="5"/>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2">
                                            <p:txEl>
                                              <p:pRg st="5" end="5"/>
                                            </p:txEl>
                                          </p:spTgt>
                                        </p:tgtEl>
                                      </p:cBhvr>
                                      <p:to x="100000" y="60000"/>
                                    </p:animScale>
                                    <p:animScale>
                                      <p:cBhvr>
                                        <p:cTn id="46" dur="166" decel="50000">
                                          <p:stCondLst>
                                            <p:cond delay="676"/>
                                          </p:stCondLst>
                                        </p:cTn>
                                        <p:tgtEl>
                                          <p:spTgt spid="2">
                                            <p:txEl>
                                              <p:pRg st="5" end="5"/>
                                            </p:txEl>
                                          </p:spTgt>
                                        </p:tgtEl>
                                      </p:cBhvr>
                                      <p:to x="100000" y="100000"/>
                                    </p:animScale>
                                    <p:animScale>
                                      <p:cBhvr>
                                        <p:cTn id="47" dur="26">
                                          <p:stCondLst>
                                            <p:cond delay="1312"/>
                                          </p:stCondLst>
                                        </p:cTn>
                                        <p:tgtEl>
                                          <p:spTgt spid="2">
                                            <p:txEl>
                                              <p:pRg st="5" end="5"/>
                                            </p:txEl>
                                          </p:spTgt>
                                        </p:tgtEl>
                                      </p:cBhvr>
                                      <p:to x="100000" y="80000"/>
                                    </p:animScale>
                                    <p:animScale>
                                      <p:cBhvr>
                                        <p:cTn id="48" dur="166" decel="50000">
                                          <p:stCondLst>
                                            <p:cond delay="1338"/>
                                          </p:stCondLst>
                                        </p:cTn>
                                        <p:tgtEl>
                                          <p:spTgt spid="2">
                                            <p:txEl>
                                              <p:pRg st="5" end="5"/>
                                            </p:txEl>
                                          </p:spTgt>
                                        </p:tgtEl>
                                      </p:cBhvr>
                                      <p:to x="100000" y="100000"/>
                                    </p:animScale>
                                    <p:animScale>
                                      <p:cBhvr>
                                        <p:cTn id="49" dur="26">
                                          <p:stCondLst>
                                            <p:cond delay="1642"/>
                                          </p:stCondLst>
                                        </p:cTn>
                                        <p:tgtEl>
                                          <p:spTgt spid="2">
                                            <p:txEl>
                                              <p:pRg st="5" end="5"/>
                                            </p:txEl>
                                          </p:spTgt>
                                        </p:tgtEl>
                                      </p:cBhvr>
                                      <p:to x="100000" y="90000"/>
                                    </p:animScale>
                                    <p:animScale>
                                      <p:cBhvr>
                                        <p:cTn id="50" dur="166" decel="50000">
                                          <p:stCondLst>
                                            <p:cond delay="1668"/>
                                          </p:stCondLst>
                                        </p:cTn>
                                        <p:tgtEl>
                                          <p:spTgt spid="2">
                                            <p:txEl>
                                              <p:pRg st="5" end="5"/>
                                            </p:txEl>
                                          </p:spTgt>
                                        </p:tgtEl>
                                      </p:cBhvr>
                                      <p:to x="100000" y="100000"/>
                                    </p:animScale>
                                    <p:animScale>
                                      <p:cBhvr>
                                        <p:cTn id="51" dur="26">
                                          <p:stCondLst>
                                            <p:cond delay="1808"/>
                                          </p:stCondLst>
                                        </p:cTn>
                                        <p:tgtEl>
                                          <p:spTgt spid="2">
                                            <p:txEl>
                                              <p:pRg st="5" end="5"/>
                                            </p:txEl>
                                          </p:spTgt>
                                        </p:tgtEl>
                                      </p:cBhvr>
                                      <p:to x="100000" y="95000"/>
                                    </p:animScale>
                                    <p:animScale>
                                      <p:cBhvr>
                                        <p:cTn id="52" dur="166" decel="50000">
                                          <p:stCondLst>
                                            <p:cond delay="1834"/>
                                          </p:stCondLst>
                                        </p:cTn>
                                        <p:tgtEl>
                                          <p:spTgt spid="2">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Πίνακας 1"/>
          <p:cNvGraphicFramePr>
            <a:graphicFrameLocks noGrp="1"/>
          </p:cNvGraphicFramePr>
          <p:nvPr>
            <p:extLst>
              <p:ext uri="{D42A27DB-BD31-4B8C-83A1-F6EECF244321}">
                <p14:modId xmlns:p14="http://schemas.microsoft.com/office/powerpoint/2010/main" val="522736999"/>
              </p:ext>
            </p:extLst>
          </p:nvPr>
        </p:nvGraphicFramePr>
        <p:xfrm>
          <a:off x="827584" y="1268760"/>
          <a:ext cx="7704856" cy="5112567"/>
        </p:xfrm>
        <a:graphic>
          <a:graphicData uri="http://schemas.openxmlformats.org/drawingml/2006/table">
            <a:tbl>
              <a:tblPr>
                <a:tableStyleId>{5C22544A-7EE6-4342-B048-85BDC9FD1C3A}</a:tableStyleId>
              </a:tblPr>
              <a:tblGrid>
                <a:gridCol w="2796235"/>
                <a:gridCol w="4908621"/>
              </a:tblGrid>
              <a:tr h="574068">
                <a:tc>
                  <a:txBody>
                    <a:bodyPr/>
                    <a:lstStyle/>
                    <a:p>
                      <a:pPr>
                        <a:lnSpc>
                          <a:spcPct val="115000"/>
                        </a:lnSpc>
                        <a:spcAft>
                          <a:spcPts val="1000"/>
                        </a:spcAft>
                      </a:pPr>
                      <a:r>
                        <a:rPr lang="el-GR" sz="1200" dirty="0">
                          <a:effectLst/>
                        </a:rPr>
                        <a:t>ΟΜΑΔΕΣ - ΣΕΛΙΔΕΣ  </a:t>
                      </a:r>
                      <a:r>
                        <a:rPr lang="en-US" sz="1200" dirty="0">
                          <a:effectLst/>
                        </a:rPr>
                        <a:t>FACEBOOK</a:t>
                      </a:r>
                      <a:endParaRPr lang="el-GR" sz="1100" dirty="0">
                        <a:effectLst/>
                        <a:latin typeface="Calibri"/>
                        <a:ea typeface="Calibri"/>
                        <a:cs typeface="Times New Roman"/>
                      </a:endParaRPr>
                    </a:p>
                  </a:txBody>
                  <a:tcPr marL="28575" marR="28575" marT="28575" marB="28575"/>
                </a:tc>
                <a:tc>
                  <a:txBody>
                    <a:bodyPr/>
                    <a:lstStyle/>
                    <a:p>
                      <a:pPr>
                        <a:lnSpc>
                          <a:spcPct val="115000"/>
                        </a:lnSpc>
                        <a:spcAft>
                          <a:spcPts val="1000"/>
                        </a:spcAft>
                      </a:pPr>
                      <a:r>
                        <a:rPr lang="fr-FR" sz="1200">
                          <a:effectLst/>
                        </a:rPr>
                        <a:t>WEB PAGES   FACEBOOK - CODES - URL</a:t>
                      </a:r>
                      <a:endParaRPr lang="el-GR" sz="1100">
                        <a:effectLst/>
                        <a:latin typeface="Calibri"/>
                        <a:ea typeface="Calibri"/>
                        <a:cs typeface="Times New Roman"/>
                      </a:endParaRPr>
                    </a:p>
                  </a:txBody>
                  <a:tcPr marL="28575" marR="28575" marT="28575" marB="28575"/>
                </a:tc>
              </a:tr>
              <a:tr h="574068">
                <a:tc>
                  <a:txBody>
                    <a:bodyPr/>
                    <a:lstStyle/>
                    <a:p>
                      <a:pPr>
                        <a:lnSpc>
                          <a:spcPct val="115000"/>
                        </a:lnSpc>
                        <a:spcAft>
                          <a:spcPts val="1000"/>
                        </a:spcAft>
                      </a:pPr>
                      <a:r>
                        <a:rPr lang="el-GR" sz="1200" dirty="0">
                          <a:effectLst/>
                        </a:rPr>
                        <a:t>ΜΑΘΗΜΑΤΙΚΗ ΕΠΙΣΤΗΜΗ</a:t>
                      </a:r>
                      <a:endParaRPr lang="el-GR" sz="1100" dirty="0">
                        <a:effectLst/>
                        <a:latin typeface="Calibri"/>
                        <a:ea typeface="Calibri"/>
                        <a:cs typeface="Times New Roman"/>
                      </a:endParaRPr>
                    </a:p>
                  </a:txBody>
                  <a:tcPr marL="28575" marR="28575" marT="28575" marB="28575"/>
                </a:tc>
                <a:tc>
                  <a:txBody>
                    <a:bodyPr/>
                    <a:lstStyle/>
                    <a:p>
                      <a:pPr>
                        <a:lnSpc>
                          <a:spcPct val="115000"/>
                        </a:lnSpc>
                        <a:spcAft>
                          <a:spcPts val="1000"/>
                        </a:spcAft>
                      </a:pPr>
                      <a:r>
                        <a:rPr lang="en-US" sz="1200" u="sng">
                          <a:effectLst/>
                          <a:hlinkClick r:id="rId2"/>
                        </a:rPr>
                        <a:t>https://www.facebook.com/297195427128266/</a:t>
                      </a:r>
                      <a:endParaRPr lang="el-GR" sz="1100">
                        <a:effectLst/>
                        <a:latin typeface="Calibri"/>
                        <a:ea typeface="Calibri"/>
                        <a:cs typeface="Times New Roman"/>
                      </a:endParaRPr>
                    </a:p>
                  </a:txBody>
                  <a:tcPr marL="28575" marR="28575" marT="28575" marB="28575"/>
                </a:tc>
              </a:tr>
              <a:tr h="747409">
                <a:tc>
                  <a:txBody>
                    <a:bodyPr/>
                    <a:lstStyle/>
                    <a:p>
                      <a:pPr>
                        <a:lnSpc>
                          <a:spcPct val="115000"/>
                        </a:lnSpc>
                        <a:spcAft>
                          <a:spcPts val="1000"/>
                        </a:spcAft>
                      </a:pPr>
                      <a:r>
                        <a:rPr lang="en-US" sz="1200">
                          <a:effectLst/>
                        </a:rPr>
                        <a:t>MATH FACEBOOK FOR EVERY GREEK MATHEMATICIAN</a:t>
                      </a:r>
                      <a:endParaRPr lang="el-GR" sz="1100">
                        <a:effectLst/>
                        <a:latin typeface="Calibri"/>
                        <a:ea typeface="Calibri"/>
                        <a:cs typeface="Times New Roman"/>
                      </a:endParaRPr>
                    </a:p>
                  </a:txBody>
                  <a:tcPr marL="28575" marR="28575" marT="28575" marB="28575"/>
                </a:tc>
                <a:tc>
                  <a:txBody>
                    <a:bodyPr/>
                    <a:lstStyle/>
                    <a:p>
                      <a:pPr>
                        <a:lnSpc>
                          <a:spcPct val="115000"/>
                        </a:lnSpc>
                        <a:spcAft>
                          <a:spcPts val="1000"/>
                        </a:spcAft>
                      </a:pPr>
                      <a:r>
                        <a:rPr lang="en-US" sz="1200" u="sng" dirty="0">
                          <a:effectLst/>
                          <a:hlinkClick r:id="rId3"/>
                        </a:rPr>
                        <a:t>https://www.facebook.com/groups/507271782987475/</a:t>
                      </a:r>
                      <a:endParaRPr lang="el-GR" sz="1100" dirty="0">
                        <a:effectLst/>
                        <a:latin typeface="Calibri"/>
                        <a:ea typeface="Calibri"/>
                        <a:cs typeface="Times New Roman"/>
                      </a:endParaRPr>
                    </a:p>
                  </a:txBody>
                  <a:tcPr marL="28575" marR="28575" marT="28575" marB="28575"/>
                </a:tc>
              </a:tr>
              <a:tr h="574068">
                <a:tc>
                  <a:txBody>
                    <a:bodyPr/>
                    <a:lstStyle/>
                    <a:p>
                      <a:pPr>
                        <a:lnSpc>
                          <a:spcPct val="115000"/>
                        </a:lnSpc>
                        <a:spcAft>
                          <a:spcPts val="1000"/>
                        </a:spcAft>
                      </a:pPr>
                      <a:r>
                        <a:rPr lang="el-GR" sz="1200">
                          <a:effectLst/>
                        </a:rPr>
                        <a:t>ΔΙΕΘΝΕΣ ΣΥΝΕΔΡΙΟ FCGM - 2018</a:t>
                      </a:r>
                      <a:endParaRPr lang="el-GR" sz="1100">
                        <a:effectLst/>
                        <a:latin typeface="Calibri"/>
                        <a:ea typeface="Calibri"/>
                        <a:cs typeface="Times New Roman"/>
                      </a:endParaRPr>
                    </a:p>
                  </a:txBody>
                  <a:tcPr marL="28575" marR="28575" marT="28575" marB="28575"/>
                </a:tc>
                <a:tc>
                  <a:txBody>
                    <a:bodyPr/>
                    <a:lstStyle/>
                    <a:p>
                      <a:pPr>
                        <a:lnSpc>
                          <a:spcPct val="115000"/>
                        </a:lnSpc>
                        <a:spcAft>
                          <a:spcPts val="1000"/>
                        </a:spcAft>
                      </a:pPr>
                      <a:r>
                        <a:rPr lang="en-US" sz="1200" u="sng" dirty="0">
                          <a:effectLst/>
                          <a:hlinkClick r:id="rId4"/>
                        </a:rPr>
                        <a:t>https://www.facebook.com/groups/631509357218085/</a:t>
                      </a:r>
                      <a:endParaRPr lang="el-GR" sz="1100" dirty="0">
                        <a:effectLst/>
                        <a:latin typeface="Calibri"/>
                        <a:ea typeface="Calibri"/>
                        <a:cs typeface="Times New Roman"/>
                      </a:endParaRPr>
                    </a:p>
                  </a:txBody>
                  <a:tcPr marL="28575" marR="28575" marT="28575" marB="28575"/>
                </a:tc>
              </a:tr>
              <a:tr h="574068">
                <a:tc>
                  <a:txBody>
                    <a:bodyPr/>
                    <a:lstStyle/>
                    <a:p>
                      <a:pPr>
                        <a:lnSpc>
                          <a:spcPct val="115000"/>
                        </a:lnSpc>
                        <a:spcAft>
                          <a:spcPts val="1000"/>
                        </a:spcAft>
                      </a:pPr>
                      <a:r>
                        <a:rPr lang="el-GR" sz="1200">
                          <a:effectLst/>
                        </a:rPr>
                        <a:t>ΠΑΝΕΠΙΣΤΗΜΙΑΚΑ ΜΑΘΗΜΑΤΙΚΑ</a:t>
                      </a:r>
                      <a:endParaRPr lang="el-GR" sz="1100">
                        <a:effectLst/>
                        <a:latin typeface="Calibri"/>
                        <a:ea typeface="Calibri"/>
                        <a:cs typeface="Times New Roman"/>
                      </a:endParaRPr>
                    </a:p>
                  </a:txBody>
                  <a:tcPr marL="28575" marR="28575" marT="28575" marB="28575"/>
                </a:tc>
                <a:tc>
                  <a:txBody>
                    <a:bodyPr/>
                    <a:lstStyle/>
                    <a:p>
                      <a:pPr>
                        <a:lnSpc>
                          <a:spcPct val="115000"/>
                        </a:lnSpc>
                        <a:spcAft>
                          <a:spcPts val="1000"/>
                        </a:spcAft>
                      </a:pPr>
                      <a:r>
                        <a:rPr lang="el-GR" sz="1200" u="sng" dirty="0">
                          <a:effectLst/>
                          <a:hlinkClick r:id="rId5"/>
                        </a:rPr>
                        <a:t>https://www.facebook.com/groups/1033693753462769/</a:t>
                      </a:r>
                      <a:endParaRPr lang="el-GR" sz="1100" dirty="0">
                        <a:effectLst/>
                        <a:latin typeface="Calibri"/>
                        <a:ea typeface="Calibri"/>
                        <a:cs typeface="Times New Roman"/>
                      </a:endParaRPr>
                    </a:p>
                  </a:txBody>
                  <a:tcPr marL="28575" marR="28575" marT="28575" marB="28575"/>
                </a:tc>
              </a:tr>
              <a:tr h="747409">
                <a:tc>
                  <a:txBody>
                    <a:bodyPr/>
                    <a:lstStyle/>
                    <a:p>
                      <a:pPr>
                        <a:lnSpc>
                          <a:spcPct val="115000"/>
                        </a:lnSpc>
                        <a:spcAft>
                          <a:spcPts val="1000"/>
                        </a:spcAft>
                      </a:pPr>
                      <a:r>
                        <a:rPr lang="el-GR" sz="1200">
                          <a:effectLst/>
                        </a:rPr>
                        <a:t>ΜΑΘΗΜΑΤΙΚΑ - ΠΛΗΡΟΦΟΡΙΚΗ - ΠΡΟΓΡΑΜΜΑΤΙΣΜΟΣ</a:t>
                      </a:r>
                      <a:endParaRPr lang="el-GR" sz="1100">
                        <a:effectLst/>
                        <a:latin typeface="Calibri"/>
                        <a:ea typeface="Calibri"/>
                        <a:cs typeface="Times New Roman"/>
                      </a:endParaRPr>
                    </a:p>
                  </a:txBody>
                  <a:tcPr marL="28575" marR="28575" marT="28575" marB="28575"/>
                </a:tc>
                <a:tc>
                  <a:txBody>
                    <a:bodyPr/>
                    <a:lstStyle/>
                    <a:p>
                      <a:pPr>
                        <a:lnSpc>
                          <a:spcPct val="115000"/>
                        </a:lnSpc>
                        <a:spcAft>
                          <a:spcPts val="1000"/>
                        </a:spcAft>
                      </a:pPr>
                      <a:r>
                        <a:rPr lang="en-US" sz="1200" u="sng" dirty="0">
                          <a:effectLst/>
                          <a:hlinkClick r:id="rId6"/>
                        </a:rPr>
                        <a:t>https://www.facebook.com/324007890989386/</a:t>
                      </a:r>
                      <a:endParaRPr lang="el-GR" sz="1100" dirty="0">
                        <a:effectLst/>
                        <a:latin typeface="Calibri"/>
                        <a:ea typeface="Calibri"/>
                        <a:cs typeface="Times New Roman"/>
                      </a:endParaRPr>
                    </a:p>
                  </a:txBody>
                  <a:tcPr marL="28575" marR="28575" marT="28575" marB="28575"/>
                </a:tc>
              </a:tr>
              <a:tr h="747409">
                <a:tc>
                  <a:txBody>
                    <a:bodyPr/>
                    <a:lstStyle/>
                    <a:p>
                      <a:pPr>
                        <a:lnSpc>
                          <a:spcPct val="115000"/>
                        </a:lnSpc>
                        <a:spcAft>
                          <a:spcPts val="1000"/>
                        </a:spcAft>
                      </a:pPr>
                      <a:r>
                        <a:rPr lang="el-GR" sz="1200">
                          <a:effectLst/>
                        </a:rPr>
                        <a:t>ΕΤΟΣ ΜΑΘΗΜΑΤΙΚΩΝ 2018 - 100 ΧΡΟΝΙΑ ΕΜΕ</a:t>
                      </a:r>
                      <a:endParaRPr lang="el-GR" sz="1100">
                        <a:effectLst/>
                        <a:latin typeface="Calibri"/>
                        <a:ea typeface="Calibri"/>
                        <a:cs typeface="Times New Roman"/>
                      </a:endParaRPr>
                    </a:p>
                  </a:txBody>
                  <a:tcPr marL="28575" marR="28575" marT="28575" marB="28575"/>
                </a:tc>
                <a:tc>
                  <a:txBody>
                    <a:bodyPr/>
                    <a:lstStyle/>
                    <a:p>
                      <a:pPr>
                        <a:lnSpc>
                          <a:spcPct val="115000"/>
                        </a:lnSpc>
                        <a:spcAft>
                          <a:spcPts val="1000"/>
                        </a:spcAft>
                      </a:pPr>
                      <a:r>
                        <a:rPr lang="el-GR" sz="1200" u="sng" dirty="0">
                          <a:effectLst/>
                          <a:hlinkClick r:id="rId7"/>
                        </a:rPr>
                        <a:t>https://www.facebook.com/groups/595880220769876/</a:t>
                      </a:r>
                      <a:endParaRPr lang="el-GR" sz="1100" dirty="0">
                        <a:effectLst/>
                        <a:latin typeface="Calibri"/>
                        <a:ea typeface="Calibri"/>
                        <a:cs typeface="Times New Roman"/>
                      </a:endParaRPr>
                    </a:p>
                  </a:txBody>
                  <a:tcPr marL="28575" marR="28575" marT="28575" marB="28575"/>
                </a:tc>
              </a:tr>
              <a:tr h="574068">
                <a:tc>
                  <a:txBody>
                    <a:bodyPr/>
                    <a:lstStyle/>
                    <a:p>
                      <a:pPr>
                        <a:lnSpc>
                          <a:spcPct val="115000"/>
                        </a:lnSpc>
                        <a:spcAft>
                          <a:spcPts val="1000"/>
                        </a:spcAft>
                      </a:pPr>
                      <a:r>
                        <a:rPr lang="el-GR" sz="1200">
                          <a:effectLst/>
                        </a:rPr>
                        <a:t>ΑΡΧΑΙΑ ΕΛΛΗΝΙΚΑ ΜΑΘΗΜΑΤΙΚΑ</a:t>
                      </a:r>
                      <a:endParaRPr lang="el-GR" sz="1100">
                        <a:effectLst/>
                        <a:latin typeface="Calibri"/>
                        <a:ea typeface="Calibri"/>
                        <a:cs typeface="Times New Roman"/>
                      </a:endParaRPr>
                    </a:p>
                  </a:txBody>
                  <a:tcPr marL="28575" marR="28575" marT="28575" marB="28575"/>
                </a:tc>
                <a:tc>
                  <a:txBody>
                    <a:bodyPr/>
                    <a:lstStyle/>
                    <a:p>
                      <a:pPr>
                        <a:lnSpc>
                          <a:spcPct val="115000"/>
                        </a:lnSpc>
                        <a:spcAft>
                          <a:spcPts val="1000"/>
                        </a:spcAft>
                      </a:pPr>
                      <a:r>
                        <a:rPr lang="en-US" sz="1200" u="sng" dirty="0">
                          <a:effectLst/>
                          <a:hlinkClick r:id="rId8"/>
                        </a:rPr>
                        <a:t>https</a:t>
                      </a:r>
                      <a:r>
                        <a:rPr lang="el-GR" sz="1200" u="sng" dirty="0">
                          <a:effectLst/>
                          <a:hlinkClick r:id="rId8"/>
                        </a:rPr>
                        <a:t>://</a:t>
                      </a:r>
                      <a:r>
                        <a:rPr lang="en-US" sz="1200" u="sng" dirty="0">
                          <a:effectLst/>
                          <a:hlinkClick r:id="rId8"/>
                        </a:rPr>
                        <a:t>www</a:t>
                      </a:r>
                      <a:r>
                        <a:rPr lang="el-GR" sz="1200" u="sng" dirty="0">
                          <a:effectLst/>
                          <a:hlinkClick r:id="rId8"/>
                        </a:rPr>
                        <a:t>.</a:t>
                      </a:r>
                      <a:r>
                        <a:rPr lang="en-US" sz="1200" u="sng" dirty="0" err="1">
                          <a:effectLst/>
                          <a:hlinkClick r:id="rId8"/>
                        </a:rPr>
                        <a:t>facebook</a:t>
                      </a:r>
                      <a:r>
                        <a:rPr lang="el-GR" sz="1200" u="sng" dirty="0">
                          <a:effectLst/>
                          <a:hlinkClick r:id="rId8"/>
                        </a:rPr>
                        <a:t>.</a:t>
                      </a:r>
                      <a:r>
                        <a:rPr lang="en-US" sz="1200" u="sng" dirty="0">
                          <a:effectLst/>
                          <a:hlinkClick r:id="rId8"/>
                        </a:rPr>
                        <a:t>com</a:t>
                      </a:r>
                      <a:r>
                        <a:rPr lang="el-GR" sz="1200" u="sng" dirty="0">
                          <a:effectLst/>
                          <a:hlinkClick r:id="rId8"/>
                        </a:rPr>
                        <a:t>/</a:t>
                      </a:r>
                      <a:r>
                        <a:rPr lang="en-US" sz="1200" u="sng" dirty="0">
                          <a:effectLst/>
                          <a:hlinkClick r:id="rId8"/>
                        </a:rPr>
                        <a:t>groups</a:t>
                      </a:r>
                      <a:r>
                        <a:rPr lang="el-GR" sz="1200" u="sng" dirty="0">
                          <a:effectLst/>
                          <a:hlinkClick r:id="rId8"/>
                        </a:rPr>
                        <a:t>/951949961596971/</a:t>
                      </a:r>
                      <a:endParaRPr lang="el-GR" sz="1100" dirty="0">
                        <a:effectLst/>
                        <a:latin typeface="Calibri"/>
                        <a:ea typeface="Calibri"/>
                        <a:cs typeface="Times New Roman"/>
                      </a:endParaRPr>
                    </a:p>
                  </a:txBody>
                  <a:tcPr marL="28575" marR="28575" marT="28575" marB="28575"/>
                </a:tc>
              </a:tr>
            </a:tbl>
          </a:graphicData>
        </a:graphic>
      </p:graphicFrame>
    </p:spTree>
    <p:extLst>
      <p:ext uri="{BB962C8B-B14F-4D97-AF65-F5344CB8AC3E}">
        <p14:creationId xmlns:p14="http://schemas.microsoft.com/office/powerpoint/2010/main" val="456331806"/>
      </p:ext>
    </p:extLst>
  </p:cSld>
  <p:clrMapOvr>
    <a:masterClrMapping/>
  </p:clrMapOvr>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nodeType="clickEffect">
                                  <p:stCondLst>
                                    <p:cond delay="0"/>
                                  </p:stCondLst>
                                  <p:childTnLst>
                                    <p:animEffect transition="out" filter="randombar(horizontal)">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Πίνακας 1"/>
          <p:cNvGraphicFramePr>
            <a:graphicFrameLocks noGrp="1"/>
          </p:cNvGraphicFramePr>
          <p:nvPr>
            <p:extLst>
              <p:ext uri="{D42A27DB-BD31-4B8C-83A1-F6EECF244321}">
                <p14:modId xmlns:p14="http://schemas.microsoft.com/office/powerpoint/2010/main" val="1109043315"/>
              </p:ext>
            </p:extLst>
          </p:nvPr>
        </p:nvGraphicFramePr>
        <p:xfrm>
          <a:off x="395536" y="836710"/>
          <a:ext cx="8136904" cy="4395404"/>
        </p:xfrm>
        <a:graphic>
          <a:graphicData uri="http://schemas.openxmlformats.org/drawingml/2006/table">
            <a:tbl>
              <a:tblPr>
                <a:tableStyleId>{5C22544A-7EE6-4342-B048-85BDC9FD1C3A}</a:tableStyleId>
              </a:tblPr>
              <a:tblGrid>
                <a:gridCol w="2953034"/>
                <a:gridCol w="5183870"/>
              </a:tblGrid>
              <a:tr h="1065704">
                <a:tc>
                  <a:txBody>
                    <a:bodyPr/>
                    <a:lstStyle/>
                    <a:p>
                      <a:pPr>
                        <a:lnSpc>
                          <a:spcPct val="115000"/>
                        </a:lnSpc>
                        <a:spcAft>
                          <a:spcPts val="1000"/>
                        </a:spcAft>
                      </a:pPr>
                      <a:r>
                        <a:rPr lang="el-GR" sz="1200" dirty="0">
                          <a:effectLst/>
                        </a:rPr>
                        <a:t>ΘΑΛΗΣ Β' &amp; Γ' Γυμνασίου Προετοιμασία για το διαγωνισμό του 2018</a:t>
                      </a:r>
                      <a:endParaRPr lang="el-GR" sz="1100" dirty="0">
                        <a:effectLst/>
                        <a:latin typeface="Calibri"/>
                        <a:ea typeface="Calibri"/>
                        <a:cs typeface="Times New Roman"/>
                      </a:endParaRPr>
                    </a:p>
                  </a:txBody>
                  <a:tcPr marL="28575" marR="28575" marT="28575" marB="28575"/>
                </a:tc>
                <a:tc>
                  <a:txBody>
                    <a:bodyPr/>
                    <a:lstStyle/>
                    <a:p>
                      <a:pPr>
                        <a:lnSpc>
                          <a:spcPct val="115000"/>
                        </a:lnSpc>
                        <a:spcAft>
                          <a:spcPts val="1000"/>
                        </a:spcAft>
                      </a:pPr>
                      <a:r>
                        <a:rPr lang="el-GR" sz="1200" u="sng">
                          <a:effectLst/>
                          <a:hlinkClick r:id="rId2"/>
                        </a:rPr>
                        <a:t>https://www.facebook.com/groups/1871829979787481/</a:t>
                      </a:r>
                      <a:endParaRPr lang="el-GR" sz="1100">
                        <a:effectLst/>
                        <a:latin typeface="Calibri"/>
                        <a:ea typeface="Calibri"/>
                        <a:cs typeface="Times New Roman"/>
                      </a:endParaRPr>
                    </a:p>
                  </a:txBody>
                  <a:tcPr marL="28575" marR="28575" marT="28575" marB="28575"/>
                </a:tc>
              </a:tr>
              <a:tr h="734036">
                <a:tc>
                  <a:txBody>
                    <a:bodyPr/>
                    <a:lstStyle/>
                    <a:p>
                      <a:pPr>
                        <a:lnSpc>
                          <a:spcPct val="115000"/>
                        </a:lnSpc>
                        <a:spcAft>
                          <a:spcPts val="1000"/>
                        </a:spcAft>
                      </a:pPr>
                      <a:r>
                        <a:rPr lang="el-GR" sz="1200" dirty="0">
                          <a:effectLst/>
                        </a:rPr>
                        <a:t>2018 ΕΤΟΣ ΜΑΘΗΜΑΤΙΚΩΝ ΓΙΑ ΤΗΝ ΕΛΛΑΔΑ</a:t>
                      </a:r>
                      <a:endParaRPr lang="el-GR" sz="1100" dirty="0">
                        <a:effectLst/>
                        <a:latin typeface="Calibri"/>
                        <a:ea typeface="Calibri"/>
                        <a:cs typeface="Times New Roman"/>
                      </a:endParaRPr>
                    </a:p>
                  </a:txBody>
                  <a:tcPr marL="28575" marR="28575" marT="28575" marB="28575"/>
                </a:tc>
                <a:tc>
                  <a:txBody>
                    <a:bodyPr/>
                    <a:lstStyle/>
                    <a:p>
                      <a:pPr>
                        <a:lnSpc>
                          <a:spcPct val="115000"/>
                        </a:lnSpc>
                        <a:spcAft>
                          <a:spcPts val="1000"/>
                        </a:spcAft>
                      </a:pPr>
                      <a:r>
                        <a:rPr lang="el-GR" sz="1200" u="sng" dirty="0">
                          <a:effectLst/>
                          <a:hlinkClick r:id="rId3"/>
                        </a:rPr>
                        <a:t>https://www.facebook.com/2042113179340435/</a:t>
                      </a:r>
                      <a:endParaRPr lang="el-GR" sz="1100" dirty="0">
                        <a:effectLst/>
                        <a:latin typeface="Calibri"/>
                        <a:ea typeface="Calibri"/>
                        <a:cs typeface="Times New Roman"/>
                      </a:endParaRPr>
                    </a:p>
                  </a:txBody>
                  <a:tcPr marL="28575" marR="28575" marT="28575" marB="28575"/>
                </a:tc>
              </a:tr>
              <a:tr h="734036">
                <a:tc>
                  <a:txBody>
                    <a:bodyPr/>
                    <a:lstStyle/>
                    <a:p>
                      <a:pPr>
                        <a:lnSpc>
                          <a:spcPct val="115000"/>
                        </a:lnSpc>
                        <a:spcAft>
                          <a:spcPts val="1000"/>
                        </a:spcAft>
                      </a:pPr>
                      <a:r>
                        <a:rPr lang="el-GR" sz="1200">
                          <a:effectLst/>
                        </a:rPr>
                        <a:t>Επιτροπή Ε.Μ.Ε. " Βελτίωση επικοινωνίας και συνεργασίας "</a:t>
                      </a:r>
                      <a:endParaRPr lang="el-GR" sz="1100">
                        <a:effectLst/>
                        <a:latin typeface="Calibri"/>
                        <a:ea typeface="Calibri"/>
                        <a:cs typeface="Times New Roman"/>
                      </a:endParaRPr>
                    </a:p>
                  </a:txBody>
                  <a:tcPr marL="28575" marR="28575" marT="28575" marB="28575"/>
                </a:tc>
                <a:tc>
                  <a:txBody>
                    <a:bodyPr/>
                    <a:lstStyle/>
                    <a:p>
                      <a:pPr>
                        <a:lnSpc>
                          <a:spcPct val="115000"/>
                        </a:lnSpc>
                        <a:spcAft>
                          <a:spcPts val="1000"/>
                        </a:spcAft>
                      </a:pPr>
                      <a:r>
                        <a:rPr lang="en-US" sz="1200" u="sng" dirty="0">
                          <a:effectLst/>
                          <a:hlinkClick r:id="rId4"/>
                        </a:rPr>
                        <a:t>https://www.facebook.com/1035778453099647/</a:t>
                      </a:r>
                      <a:r>
                        <a:rPr lang="en-US" sz="1200" dirty="0">
                          <a:effectLst/>
                        </a:rPr>
                        <a:t> </a:t>
                      </a:r>
                      <a:endParaRPr lang="el-GR" sz="1100" dirty="0">
                        <a:effectLst/>
                        <a:latin typeface="Calibri"/>
                        <a:ea typeface="Calibri"/>
                        <a:cs typeface="Times New Roman"/>
                      </a:endParaRPr>
                    </a:p>
                  </a:txBody>
                  <a:tcPr marL="28575" marR="28575" marT="28575" marB="28575"/>
                </a:tc>
              </a:tr>
              <a:tr h="734036">
                <a:tc>
                  <a:txBody>
                    <a:bodyPr/>
                    <a:lstStyle/>
                    <a:p>
                      <a:pPr>
                        <a:lnSpc>
                          <a:spcPct val="115000"/>
                        </a:lnSpc>
                        <a:spcAft>
                          <a:spcPts val="1000"/>
                        </a:spcAft>
                      </a:pPr>
                      <a:r>
                        <a:rPr lang="el-GR" sz="1200">
                          <a:effectLst/>
                        </a:rPr>
                        <a:t>33o Πανελλήνιο Συνέδριο Μαθηματικής Παιδείας</a:t>
                      </a:r>
                      <a:endParaRPr lang="el-GR" sz="1100">
                        <a:effectLst/>
                        <a:latin typeface="Calibri"/>
                        <a:ea typeface="Calibri"/>
                        <a:cs typeface="Times New Roman"/>
                      </a:endParaRPr>
                    </a:p>
                  </a:txBody>
                  <a:tcPr marL="28575" marR="28575" marT="28575" marB="28575"/>
                </a:tc>
                <a:tc>
                  <a:txBody>
                    <a:bodyPr/>
                    <a:lstStyle/>
                    <a:p>
                      <a:pPr>
                        <a:lnSpc>
                          <a:spcPct val="115000"/>
                        </a:lnSpc>
                        <a:spcAft>
                          <a:spcPts val="1000"/>
                        </a:spcAft>
                      </a:pPr>
                      <a:r>
                        <a:rPr lang="en-US" sz="1200" u="sng" dirty="0">
                          <a:effectLst/>
                          <a:hlinkClick r:id="rId5"/>
                        </a:rPr>
                        <a:t>https</a:t>
                      </a:r>
                      <a:r>
                        <a:rPr lang="el-GR" sz="1200" u="sng" dirty="0">
                          <a:effectLst/>
                          <a:hlinkClick r:id="rId5"/>
                        </a:rPr>
                        <a:t>://</a:t>
                      </a:r>
                      <a:r>
                        <a:rPr lang="en-US" sz="1200" u="sng" dirty="0">
                          <a:effectLst/>
                          <a:hlinkClick r:id="rId5"/>
                        </a:rPr>
                        <a:t>www</a:t>
                      </a:r>
                      <a:r>
                        <a:rPr lang="el-GR" sz="1200" u="sng" dirty="0">
                          <a:effectLst/>
                          <a:hlinkClick r:id="rId5"/>
                        </a:rPr>
                        <a:t>.</a:t>
                      </a:r>
                      <a:r>
                        <a:rPr lang="en-US" sz="1200" u="sng" dirty="0" err="1">
                          <a:effectLst/>
                          <a:hlinkClick r:id="rId5"/>
                        </a:rPr>
                        <a:t>facebook</a:t>
                      </a:r>
                      <a:r>
                        <a:rPr lang="el-GR" sz="1200" u="sng" dirty="0">
                          <a:effectLst/>
                          <a:hlinkClick r:id="rId5"/>
                        </a:rPr>
                        <a:t>.</a:t>
                      </a:r>
                      <a:r>
                        <a:rPr lang="en-US" sz="1200" u="sng" dirty="0">
                          <a:effectLst/>
                          <a:hlinkClick r:id="rId5"/>
                        </a:rPr>
                        <a:t>com</a:t>
                      </a:r>
                      <a:r>
                        <a:rPr lang="el-GR" sz="1200" u="sng" dirty="0">
                          <a:effectLst/>
                          <a:hlinkClick r:id="rId5"/>
                        </a:rPr>
                        <a:t>/</a:t>
                      </a:r>
                      <a:r>
                        <a:rPr lang="en-US" sz="1200" u="sng" dirty="0">
                          <a:effectLst/>
                          <a:hlinkClick r:id="rId5"/>
                        </a:rPr>
                        <a:t>events</a:t>
                      </a:r>
                      <a:r>
                        <a:rPr lang="el-GR" sz="1200" u="sng" dirty="0">
                          <a:effectLst/>
                          <a:hlinkClick r:id="rId5"/>
                        </a:rPr>
                        <a:t>/518326895022244/</a:t>
                      </a:r>
                      <a:r>
                        <a:rPr lang="en-US" sz="1200" dirty="0">
                          <a:effectLst/>
                        </a:rPr>
                        <a:t> </a:t>
                      </a:r>
                      <a:endParaRPr lang="el-GR" sz="1100" dirty="0">
                        <a:effectLst/>
                        <a:latin typeface="Calibri"/>
                        <a:ea typeface="Calibri"/>
                        <a:cs typeface="Times New Roman"/>
                      </a:endParaRPr>
                    </a:p>
                  </a:txBody>
                  <a:tcPr marL="28575" marR="28575" marT="28575" marB="28575"/>
                </a:tc>
              </a:tr>
              <a:tr h="563796">
                <a:tc>
                  <a:txBody>
                    <a:bodyPr/>
                    <a:lstStyle/>
                    <a:p>
                      <a:pPr>
                        <a:lnSpc>
                          <a:spcPct val="115000"/>
                        </a:lnSpc>
                        <a:spcAft>
                          <a:spcPts val="1000"/>
                        </a:spcAft>
                      </a:pPr>
                      <a:r>
                        <a:rPr lang="el-GR" sz="1200">
                          <a:effectLst/>
                        </a:rPr>
                        <a:t>ΜΑΘΗΜΑΤΙΚΟ ΕΡΓΑΣΤΗΡΙ</a:t>
                      </a:r>
                      <a:endParaRPr lang="el-GR" sz="1100">
                        <a:effectLst/>
                        <a:latin typeface="Calibri"/>
                        <a:ea typeface="Calibri"/>
                        <a:cs typeface="Times New Roman"/>
                      </a:endParaRPr>
                    </a:p>
                  </a:txBody>
                  <a:tcPr marL="28575" marR="28575" marT="28575" marB="28575"/>
                </a:tc>
                <a:tc>
                  <a:txBody>
                    <a:bodyPr/>
                    <a:lstStyle/>
                    <a:p>
                      <a:pPr>
                        <a:lnSpc>
                          <a:spcPct val="115000"/>
                        </a:lnSpc>
                        <a:spcAft>
                          <a:spcPts val="1000"/>
                        </a:spcAft>
                      </a:pPr>
                      <a:r>
                        <a:rPr lang="en-US" sz="1200" u="sng" dirty="0">
                          <a:effectLst/>
                          <a:hlinkClick r:id="rId6"/>
                        </a:rPr>
                        <a:t>https://www.facebook.com/119060981470596/</a:t>
                      </a:r>
                      <a:r>
                        <a:rPr lang="en-US" sz="1200" dirty="0">
                          <a:effectLst/>
                        </a:rPr>
                        <a:t> </a:t>
                      </a:r>
                      <a:endParaRPr lang="el-GR" sz="1100" dirty="0">
                        <a:effectLst/>
                        <a:latin typeface="Calibri"/>
                        <a:ea typeface="Calibri"/>
                        <a:cs typeface="Times New Roman"/>
                      </a:endParaRPr>
                    </a:p>
                  </a:txBody>
                  <a:tcPr marL="28575" marR="28575" marT="28575" marB="28575"/>
                </a:tc>
              </a:tr>
              <a:tr h="563796">
                <a:tc>
                  <a:txBody>
                    <a:bodyPr/>
                    <a:lstStyle/>
                    <a:p>
                      <a:pPr>
                        <a:lnSpc>
                          <a:spcPct val="115000"/>
                        </a:lnSpc>
                        <a:spcAft>
                          <a:spcPts val="1000"/>
                        </a:spcAft>
                      </a:pPr>
                      <a:r>
                        <a:rPr lang="el-GR" sz="1200">
                          <a:effectLst/>
                        </a:rPr>
                        <a:t>MATHEMAGIC</a:t>
                      </a:r>
                      <a:endParaRPr lang="el-GR" sz="1100">
                        <a:effectLst/>
                        <a:latin typeface="Calibri"/>
                        <a:ea typeface="Calibri"/>
                        <a:cs typeface="Times New Roman"/>
                      </a:endParaRPr>
                    </a:p>
                  </a:txBody>
                  <a:tcPr marL="28575" marR="28575" marT="28575" marB="28575"/>
                </a:tc>
                <a:tc>
                  <a:txBody>
                    <a:bodyPr/>
                    <a:lstStyle/>
                    <a:p>
                      <a:pPr>
                        <a:lnSpc>
                          <a:spcPct val="115000"/>
                        </a:lnSpc>
                        <a:spcAft>
                          <a:spcPts val="1000"/>
                        </a:spcAft>
                      </a:pPr>
                      <a:r>
                        <a:rPr lang="el-GR" sz="1200" u="sng" dirty="0">
                          <a:effectLst/>
                          <a:hlinkClick r:id="rId7"/>
                        </a:rPr>
                        <a:t>https://www.facebook.com/140843533245610/</a:t>
                      </a:r>
                      <a:r>
                        <a:rPr lang="el-GR" sz="1200" dirty="0">
                          <a:effectLst/>
                        </a:rPr>
                        <a:t> </a:t>
                      </a:r>
                      <a:endParaRPr lang="el-GR" sz="1100" dirty="0">
                        <a:effectLst/>
                        <a:latin typeface="Calibri"/>
                        <a:ea typeface="Calibri"/>
                        <a:cs typeface="Times New Roman"/>
                      </a:endParaRPr>
                    </a:p>
                  </a:txBody>
                  <a:tcPr marL="28575" marR="28575" marT="28575" marB="28575"/>
                </a:tc>
              </a:tr>
            </a:tbl>
          </a:graphicData>
        </a:graphic>
      </p:graphicFrame>
    </p:spTree>
    <p:extLst>
      <p:ext uri="{BB962C8B-B14F-4D97-AF65-F5344CB8AC3E}">
        <p14:creationId xmlns:p14="http://schemas.microsoft.com/office/powerpoint/2010/main" val="533615208"/>
      </p:ext>
    </p:extLst>
  </p:cSld>
  <p:clrMapOvr>
    <a:masterClrMapping/>
  </p:clrMapOvr>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2"/>
                                        </p:tgtEl>
                                        <p:attrNameLst>
                                          <p:attrName>r</p:attrName>
                                        </p:attrNameLst>
                                      </p:cBhvr>
                                    </p:animRot>
                                    <p:animRot by="-240000">
                                      <p:cBhvr>
                                        <p:cTn id="7" dur="200" fill="hold">
                                          <p:stCondLst>
                                            <p:cond delay="200"/>
                                          </p:stCondLst>
                                        </p:cTn>
                                        <p:tgtEl>
                                          <p:spTgt spid="2"/>
                                        </p:tgtEl>
                                        <p:attrNameLst>
                                          <p:attrName>r</p:attrName>
                                        </p:attrNameLst>
                                      </p:cBhvr>
                                    </p:animRot>
                                    <p:animRot by="240000">
                                      <p:cBhvr>
                                        <p:cTn id="8" dur="200" fill="hold">
                                          <p:stCondLst>
                                            <p:cond delay="400"/>
                                          </p:stCondLst>
                                        </p:cTn>
                                        <p:tgtEl>
                                          <p:spTgt spid="2"/>
                                        </p:tgtEl>
                                        <p:attrNameLst>
                                          <p:attrName>r</p:attrName>
                                        </p:attrNameLst>
                                      </p:cBhvr>
                                    </p:animRot>
                                    <p:animRot by="-240000">
                                      <p:cBhvr>
                                        <p:cTn id="9" dur="200" fill="hold">
                                          <p:stCondLst>
                                            <p:cond delay="600"/>
                                          </p:stCondLst>
                                        </p:cTn>
                                        <p:tgtEl>
                                          <p:spTgt spid="2"/>
                                        </p:tgtEl>
                                        <p:attrNameLst>
                                          <p:attrName>r</p:attrName>
                                        </p:attrNameLst>
                                      </p:cBhvr>
                                    </p:animRot>
                                    <p:animRot by="120000">
                                      <p:cBhvr>
                                        <p:cTn id="10" dur="200" fill="hold">
                                          <p:stCondLst>
                                            <p:cond delay="80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Πίνακας 1"/>
          <p:cNvGraphicFramePr>
            <a:graphicFrameLocks noGrp="1"/>
          </p:cNvGraphicFramePr>
          <p:nvPr>
            <p:extLst>
              <p:ext uri="{D42A27DB-BD31-4B8C-83A1-F6EECF244321}">
                <p14:modId xmlns:p14="http://schemas.microsoft.com/office/powerpoint/2010/main" val="1586347217"/>
              </p:ext>
            </p:extLst>
          </p:nvPr>
        </p:nvGraphicFramePr>
        <p:xfrm>
          <a:off x="467544" y="764707"/>
          <a:ext cx="8064896" cy="4850694"/>
        </p:xfrm>
        <a:graphic>
          <a:graphicData uri="http://schemas.openxmlformats.org/drawingml/2006/table">
            <a:tbl>
              <a:tblPr>
                <a:tableStyleId>{5C22544A-7EE6-4342-B048-85BDC9FD1C3A}</a:tableStyleId>
              </a:tblPr>
              <a:tblGrid>
                <a:gridCol w="2926901"/>
                <a:gridCol w="5137995"/>
              </a:tblGrid>
              <a:tr h="637540">
                <a:tc>
                  <a:txBody>
                    <a:bodyPr/>
                    <a:lstStyle/>
                    <a:p>
                      <a:pPr>
                        <a:lnSpc>
                          <a:spcPct val="115000"/>
                        </a:lnSpc>
                        <a:spcAft>
                          <a:spcPts val="1000"/>
                        </a:spcAft>
                      </a:pPr>
                      <a:r>
                        <a:rPr lang="el-GR" sz="1200">
                          <a:effectLst/>
                        </a:rPr>
                        <a:t>ΜΑΘΗΜΑΤΙΚΑ ΚΑΙ ΘΕΩΡΗΤΙΚΗ ΦΥΣΙΚΗ</a:t>
                      </a:r>
                      <a:endParaRPr lang="el-GR" sz="1100">
                        <a:effectLst/>
                        <a:latin typeface="Calibri"/>
                        <a:ea typeface="Calibri"/>
                        <a:cs typeface="Times New Roman"/>
                      </a:endParaRPr>
                    </a:p>
                  </a:txBody>
                  <a:tcPr marL="28575" marR="28575" marT="28575" marB="28575"/>
                </a:tc>
                <a:tc>
                  <a:txBody>
                    <a:bodyPr/>
                    <a:lstStyle/>
                    <a:p>
                      <a:pPr>
                        <a:lnSpc>
                          <a:spcPct val="115000"/>
                        </a:lnSpc>
                        <a:spcAft>
                          <a:spcPts val="1000"/>
                        </a:spcAft>
                      </a:pPr>
                      <a:r>
                        <a:rPr lang="en-US" sz="1200" u="sng">
                          <a:effectLst/>
                          <a:hlinkClick r:id="rId2"/>
                        </a:rPr>
                        <a:t>https://www.facebook.com/500240893457185/</a:t>
                      </a:r>
                      <a:r>
                        <a:rPr lang="en-US" sz="1200">
                          <a:effectLst/>
                        </a:rPr>
                        <a:t> </a:t>
                      </a:r>
                      <a:endParaRPr lang="el-GR" sz="1100">
                        <a:effectLst/>
                        <a:latin typeface="Calibri"/>
                        <a:ea typeface="Calibri"/>
                        <a:cs typeface="Times New Roman"/>
                      </a:endParaRPr>
                    </a:p>
                  </a:txBody>
                  <a:tcPr marL="28575" marR="28575" marT="28575" marB="28575"/>
                </a:tc>
              </a:tr>
              <a:tr h="489679">
                <a:tc>
                  <a:txBody>
                    <a:bodyPr/>
                    <a:lstStyle/>
                    <a:p>
                      <a:pPr>
                        <a:lnSpc>
                          <a:spcPct val="115000"/>
                        </a:lnSpc>
                        <a:spcAft>
                          <a:spcPts val="1000"/>
                        </a:spcAft>
                      </a:pPr>
                      <a:r>
                        <a:rPr lang="el-GR" sz="1200">
                          <a:effectLst/>
                        </a:rPr>
                        <a:t>Μαθηματικοί</a:t>
                      </a:r>
                      <a:endParaRPr lang="el-GR" sz="1100">
                        <a:effectLst/>
                        <a:latin typeface="Calibri"/>
                        <a:ea typeface="Calibri"/>
                        <a:cs typeface="Times New Roman"/>
                      </a:endParaRPr>
                    </a:p>
                  </a:txBody>
                  <a:tcPr marL="28575" marR="28575" marT="28575" marB="28575"/>
                </a:tc>
                <a:tc>
                  <a:txBody>
                    <a:bodyPr/>
                    <a:lstStyle/>
                    <a:p>
                      <a:pPr>
                        <a:lnSpc>
                          <a:spcPct val="115000"/>
                        </a:lnSpc>
                        <a:spcAft>
                          <a:spcPts val="1000"/>
                        </a:spcAft>
                      </a:pPr>
                      <a:r>
                        <a:rPr lang="en-US" sz="1200" u="sng">
                          <a:effectLst/>
                          <a:hlinkClick r:id="rId3"/>
                        </a:rPr>
                        <a:t>https</a:t>
                      </a:r>
                      <a:r>
                        <a:rPr lang="el-GR" sz="1200" u="sng">
                          <a:effectLst/>
                          <a:hlinkClick r:id="rId3"/>
                        </a:rPr>
                        <a:t>://</a:t>
                      </a:r>
                      <a:r>
                        <a:rPr lang="en-US" sz="1200" u="sng">
                          <a:effectLst/>
                          <a:hlinkClick r:id="rId3"/>
                        </a:rPr>
                        <a:t>www</a:t>
                      </a:r>
                      <a:r>
                        <a:rPr lang="el-GR" sz="1200" u="sng">
                          <a:effectLst/>
                          <a:hlinkClick r:id="rId3"/>
                        </a:rPr>
                        <a:t>.</a:t>
                      </a:r>
                      <a:r>
                        <a:rPr lang="en-US" sz="1200" u="sng">
                          <a:effectLst/>
                          <a:hlinkClick r:id="rId3"/>
                        </a:rPr>
                        <a:t>facebook</a:t>
                      </a:r>
                      <a:r>
                        <a:rPr lang="el-GR" sz="1200" u="sng">
                          <a:effectLst/>
                          <a:hlinkClick r:id="rId3"/>
                        </a:rPr>
                        <a:t>.</a:t>
                      </a:r>
                      <a:r>
                        <a:rPr lang="en-US" sz="1200" u="sng">
                          <a:effectLst/>
                          <a:hlinkClick r:id="rId3"/>
                        </a:rPr>
                        <a:t>com</a:t>
                      </a:r>
                      <a:r>
                        <a:rPr lang="el-GR" sz="1200" u="sng">
                          <a:effectLst/>
                          <a:hlinkClick r:id="rId3"/>
                        </a:rPr>
                        <a:t>/</a:t>
                      </a:r>
                      <a:r>
                        <a:rPr lang="en-US" sz="1200" u="sng">
                          <a:effectLst/>
                          <a:hlinkClick r:id="rId3"/>
                        </a:rPr>
                        <a:t>groups</a:t>
                      </a:r>
                      <a:r>
                        <a:rPr lang="el-GR" sz="1200" u="sng">
                          <a:effectLst/>
                          <a:hlinkClick r:id="rId3"/>
                        </a:rPr>
                        <a:t>/131281403931639/</a:t>
                      </a:r>
                      <a:r>
                        <a:rPr lang="en-US" sz="1200">
                          <a:effectLst/>
                        </a:rPr>
                        <a:t> </a:t>
                      </a:r>
                      <a:endParaRPr lang="el-GR" sz="1100">
                        <a:effectLst/>
                        <a:latin typeface="Calibri"/>
                        <a:ea typeface="Calibri"/>
                        <a:cs typeface="Times New Roman"/>
                      </a:endParaRPr>
                    </a:p>
                  </a:txBody>
                  <a:tcPr marL="28575" marR="28575" marT="28575" marB="28575"/>
                </a:tc>
              </a:tr>
              <a:tr h="489679">
                <a:tc>
                  <a:txBody>
                    <a:bodyPr/>
                    <a:lstStyle/>
                    <a:p>
                      <a:pPr>
                        <a:lnSpc>
                          <a:spcPct val="115000"/>
                        </a:lnSpc>
                        <a:spcAft>
                          <a:spcPts val="1000"/>
                        </a:spcAft>
                      </a:pPr>
                      <a:r>
                        <a:rPr lang="el-GR" sz="1200">
                          <a:effectLst/>
                        </a:rPr>
                        <a:t>ΜΑΘΗΜΑΤΙΚΟ ΠΑΤΡΑΣ</a:t>
                      </a:r>
                      <a:endParaRPr lang="el-GR" sz="1100">
                        <a:effectLst/>
                        <a:latin typeface="Calibri"/>
                        <a:ea typeface="Calibri"/>
                        <a:cs typeface="Times New Roman"/>
                      </a:endParaRPr>
                    </a:p>
                  </a:txBody>
                  <a:tcPr marL="28575" marR="28575" marT="28575" marB="28575"/>
                </a:tc>
                <a:tc>
                  <a:txBody>
                    <a:bodyPr/>
                    <a:lstStyle/>
                    <a:p>
                      <a:pPr>
                        <a:lnSpc>
                          <a:spcPct val="115000"/>
                        </a:lnSpc>
                        <a:spcAft>
                          <a:spcPts val="1000"/>
                        </a:spcAft>
                      </a:pPr>
                      <a:r>
                        <a:rPr lang="en-US" sz="1200" u="sng">
                          <a:effectLst/>
                          <a:hlinkClick r:id="rId4"/>
                        </a:rPr>
                        <a:t>https</a:t>
                      </a:r>
                      <a:r>
                        <a:rPr lang="el-GR" sz="1200" u="sng">
                          <a:effectLst/>
                          <a:hlinkClick r:id="rId4"/>
                        </a:rPr>
                        <a:t>://</a:t>
                      </a:r>
                      <a:r>
                        <a:rPr lang="en-US" sz="1200" u="sng">
                          <a:effectLst/>
                          <a:hlinkClick r:id="rId4"/>
                        </a:rPr>
                        <a:t>www</a:t>
                      </a:r>
                      <a:r>
                        <a:rPr lang="el-GR" sz="1200" u="sng">
                          <a:effectLst/>
                          <a:hlinkClick r:id="rId4"/>
                        </a:rPr>
                        <a:t>.</a:t>
                      </a:r>
                      <a:r>
                        <a:rPr lang="en-US" sz="1200" u="sng">
                          <a:effectLst/>
                          <a:hlinkClick r:id="rId4"/>
                        </a:rPr>
                        <a:t>facebook</a:t>
                      </a:r>
                      <a:r>
                        <a:rPr lang="el-GR" sz="1200" u="sng">
                          <a:effectLst/>
                          <a:hlinkClick r:id="rId4"/>
                        </a:rPr>
                        <a:t>.</a:t>
                      </a:r>
                      <a:r>
                        <a:rPr lang="en-US" sz="1200" u="sng">
                          <a:effectLst/>
                          <a:hlinkClick r:id="rId4"/>
                        </a:rPr>
                        <a:t>com</a:t>
                      </a:r>
                      <a:r>
                        <a:rPr lang="el-GR" sz="1200" u="sng">
                          <a:effectLst/>
                          <a:hlinkClick r:id="rId4"/>
                        </a:rPr>
                        <a:t>/</a:t>
                      </a:r>
                      <a:r>
                        <a:rPr lang="en-US" sz="1200" u="sng">
                          <a:effectLst/>
                          <a:hlinkClick r:id="rId4"/>
                        </a:rPr>
                        <a:t>groups</a:t>
                      </a:r>
                      <a:r>
                        <a:rPr lang="el-GR" sz="1200" u="sng">
                          <a:effectLst/>
                          <a:hlinkClick r:id="rId4"/>
                        </a:rPr>
                        <a:t>/16847299426/</a:t>
                      </a:r>
                      <a:r>
                        <a:rPr lang="en-US" sz="1200">
                          <a:effectLst/>
                        </a:rPr>
                        <a:t> </a:t>
                      </a:r>
                      <a:endParaRPr lang="el-GR" sz="1100">
                        <a:effectLst/>
                        <a:latin typeface="Calibri"/>
                        <a:ea typeface="Calibri"/>
                        <a:cs typeface="Times New Roman"/>
                      </a:endParaRPr>
                    </a:p>
                  </a:txBody>
                  <a:tcPr marL="28575" marR="28575" marT="28575" marB="28575"/>
                </a:tc>
              </a:tr>
              <a:tr h="637540">
                <a:tc>
                  <a:txBody>
                    <a:bodyPr/>
                    <a:lstStyle/>
                    <a:p>
                      <a:pPr>
                        <a:lnSpc>
                          <a:spcPct val="115000"/>
                        </a:lnSpc>
                        <a:spcAft>
                          <a:spcPts val="1000"/>
                        </a:spcAft>
                      </a:pPr>
                      <a:r>
                        <a:rPr lang="el-GR" sz="1200">
                          <a:effectLst/>
                        </a:rPr>
                        <a:t>Εφαρμοσμένη διδακτική Μαθηματικών</a:t>
                      </a:r>
                      <a:endParaRPr lang="el-GR" sz="1100">
                        <a:effectLst/>
                        <a:latin typeface="Calibri"/>
                        <a:ea typeface="Calibri"/>
                        <a:cs typeface="Times New Roman"/>
                      </a:endParaRPr>
                    </a:p>
                  </a:txBody>
                  <a:tcPr marL="28575" marR="28575" marT="28575" marB="28575"/>
                </a:tc>
                <a:tc>
                  <a:txBody>
                    <a:bodyPr/>
                    <a:lstStyle/>
                    <a:p>
                      <a:pPr>
                        <a:lnSpc>
                          <a:spcPct val="115000"/>
                        </a:lnSpc>
                        <a:spcAft>
                          <a:spcPts val="1000"/>
                        </a:spcAft>
                      </a:pPr>
                      <a:r>
                        <a:rPr lang="en-US" sz="1200" u="sng">
                          <a:effectLst/>
                          <a:hlinkClick r:id="rId5"/>
                        </a:rPr>
                        <a:t>https://www.facebook.com/1539317699724703/</a:t>
                      </a:r>
                      <a:endParaRPr lang="el-GR" sz="1100">
                        <a:effectLst/>
                        <a:latin typeface="Calibri"/>
                        <a:ea typeface="Calibri"/>
                        <a:cs typeface="Times New Roman"/>
                      </a:endParaRPr>
                    </a:p>
                  </a:txBody>
                  <a:tcPr marL="28575" marR="28575" marT="28575" marB="28575"/>
                </a:tc>
              </a:tr>
              <a:tr h="489679">
                <a:tc>
                  <a:txBody>
                    <a:bodyPr/>
                    <a:lstStyle/>
                    <a:p>
                      <a:pPr>
                        <a:lnSpc>
                          <a:spcPct val="115000"/>
                        </a:lnSpc>
                        <a:spcAft>
                          <a:spcPts val="1000"/>
                        </a:spcAft>
                      </a:pPr>
                      <a:r>
                        <a:rPr lang="el-GR" sz="1200">
                          <a:effectLst/>
                        </a:rPr>
                        <a:t>Μαθηματικοί ΑΠΘ 2011 - 2012</a:t>
                      </a:r>
                      <a:endParaRPr lang="el-GR" sz="1100">
                        <a:effectLst/>
                        <a:latin typeface="Calibri"/>
                        <a:ea typeface="Calibri"/>
                        <a:cs typeface="Times New Roman"/>
                      </a:endParaRPr>
                    </a:p>
                  </a:txBody>
                  <a:tcPr marL="28575" marR="28575" marT="28575" marB="28575"/>
                </a:tc>
                <a:tc>
                  <a:txBody>
                    <a:bodyPr/>
                    <a:lstStyle/>
                    <a:p>
                      <a:pPr>
                        <a:lnSpc>
                          <a:spcPct val="115000"/>
                        </a:lnSpc>
                        <a:spcAft>
                          <a:spcPts val="1000"/>
                        </a:spcAft>
                      </a:pPr>
                      <a:r>
                        <a:rPr lang="en-US" sz="1200" u="sng">
                          <a:effectLst/>
                          <a:hlinkClick r:id="rId6"/>
                        </a:rPr>
                        <a:t>https://www.facebook.com/332166813495713/</a:t>
                      </a:r>
                      <a:endParaRPr lang="el-GR" sz="1100">
                        <a:effectLst/>
                        <a:latin typeface="Calibri"/>
                        <a:ea typeface="Calibri"/>
                        <a:cs typeface="Times New Roman"/>
                      </a:endParaRPr>
                    </a:p>
                  </a:txBody>
                  <a:tcPr marL="28575" marR="28575" marT="28575" marB="28575"/>
                </a:tc>
              </a:tr>
              <a:tr h="637540">
                <a:tc>
                  <a:txBody>
                    <a:bodyPr/>
                    <a:lstStyle/>
                    <a:p>
                      <a:pPr>
                        <a:lnSpc>
                          <a:spcPct val="115000"/>
                        </a:lnSpc>
                        <a:spcAft>
                          <a:spcPts val="1000"/>
                        </a:spcAft>
                      </a:pPr>
                      <a:r>
                        <a:rPr lang="el-GR" sz="1200">
                          <a:effectLst/>
                        </a:rPr>
                        <a:t>Απόφοιτοι Μαθηματικού Πανεπιστημίου Πατρών</a:t>
                      </a:r>
                      <a:endParaRPr lang="el-GR" sz="1100">
                        <a:effectLst/>
                        <a:latin typeface="Calibri"/>
                        <a:ea typeface="Calibri"/>
                        <a:cs typeface="Times New Roman"/>
                      </a:endParaRPr>
                    </a:p>
                  </a:txBody>
                  <a:tcPr marL="28575" marR="28575" marT="28575" marB="28575"/>
                </a:tc>
                <a:tc>
                  <a:txBody>
                    <a:bodyPr/>
                    <a:lstStyle/>
                    <a:p>
                      <a:pPr>
                        <a:lnSpc>
                          <a:spcPct val="115000"/>
                        </a:lnSpc>
                        <a:spcAft>
                          <a:spcPts val="1000"/>
                        </a:spcAft>
                      </a:pPr>
                      <a:r>
                        <a:rPr lang="en-US" sz="1200" u="sng">
                          <a:effectLst/>
                          <a:hlinkClick r:id="rId7"/>
                        </a:rPr>
                        <a:t>https</a:t>
                      </a:r>
                      <a:r>
                        <a:rPr lang="el-GR" sz="1200" u="sng">
                          <a:effectLst/>
                          <a:hlinkClick r:id="rId7"/>
                        </a:rPr>
                        <a:t>://</a:t>
                      </a:r>
                      <a:r>
                        <a:rPr lang="en-US" sz="1200" u="sng">
                          <a:effectLst/>
                          <a:hlinkClick r:id="rId7"/>
                        </a:rPr>
                        <a:t>www</a:t>
                      </a:r>
                      <a:r>
                        <a:rPr lang="el-GR" sz="1200" u="sng">
                          <a:effectLst/>
                          <a:hlinkClick r:id="rId7"/>
                        </a:rPr>
                        <a:t>.</a:t>
                      </a:r>
                      <a:r>
                        <a:rPr lang="en-US" sz="1200" u="sng">
                          <a:effectLst/>
                          <a:hlinkClick r:id="rId7"/>
                        </a:rPr>
                        <a:t>facebook</a:t>
                      </a:r>
                      <a:r>
                        <a:rPr lang="el-GR" sz="1200" u="sng">
                          <a:effectLst/>
                          <a:hlinkClick r:id="rId7"/>
                        </a:rPr>
                        <a:t>.</a:t>
                      </a:r>
                      <a:r>
                        <a:rPr lang="en-US" sz="1200" u="sng">
                          <a:effectLst/>
                          <a:hlinkClick r:id="rId7"/>
                        </a:rPr>
                        <a:t>com</a:t>
                      </a:r>
                      <a:r>
                        <a:rPr lang="el-GR" sz="1200" u="sng">
                          <a:effectLst/>
                          <a:hlinkClick r:id="rId7"/>
                        </a:rPr>
                        <a:t>/</a:t>
                      </a:r>
                      <a:r>
                        <a:rPr lang="en-US" sz="1200" u="sng">
                          <a:effectLst/>
                          <a:hlinkClick r:id="rId7"/>
                        </a:rPr>
                        <a:t>mathsandothers</a:t>
                      </a:r>
                      <a:r>
                        <a:rPr lang="el-GR" sz="1200" u="sng">
                          <a:effectLst/>
                          <a:hlinkClick r:id="rId7"/>
                        </a:rPr>
                        <a:t>/</a:t>
                      </a:r>
                      <a:endParaRPr lang="el-GR" sz="1100">
                        <a:effectLst/>
                        <a:latin typeface="Calibri"/>
                        <a:ea typeface="Calibri"/>
                        <a:cs typeface="Times New Roman"/>
                      </a:endParaRPr>
                    </a:p>
                  </a:txBody>
                  <a:tcPr marL="28575" marR="28575" marT="28575" marB="28575"/>
                </a:tc>
              </a:tr>
              <a:tr h="489679">
                <a:tc>
                  <a:txBody>
                    <a:bodyPr/>
                    <a:lstStyle/>
                    <a:p>
                      <a:pPr>
                        <a:lnSpc>
                          <a:spcPct val="115000"/>
                        </a:lnSpc>
                        <a:spcAft>
                          <a:spcPts val="1000"/>
                        </a:spcAft>
                      </a:pPr>
                      <a:r>
                        <a:rPr lang="el-GR" sz="1200">
                          <a:effectLst/>
                        </a:rPr>
                        <a:t>ΠΑΝΕΛΛΑΔΙΚΕΣ ΕΞΕΤΑΣΕΙΣ</a:t>
                      </a:r>
                      <a:endParaRPr lang="el-GR" sz="1100">
                        <a:effectLst/>
                        <a:latin typeface="Calibri"/>
                        <a:ea typeface="Calibri"/>
                        <a:cs typeface="Times New Roman"/>
                      </a:endParaRPr>
                    </a:p>
                  </a:txBody>
                  <a:tcPr marL="28575" marR="28575" marT="28575" marB="28575"/>
                </a:tc>
                <a:tc>
                  <a:txBody>
                    <a:bodyPr/>
                    <a:lstStyle/>
                    <a:p>
                      <a:pPr>
                        <a:lnSpc>
                          <a:spcPct val="115000"/>
                        </a:lnSpc>
                        <a:spcAft>
                          <a:spcPts val="1000"/>
                        </a:spcAft>
                      </a:pPr>
                      <a:r>
                        <a:rPr lang="en-US" sz="1200" u="sng">
                          <a:effectLst/>
                          <a:hlinkClick r:id="rId8"/>
                        </a:rPr>
                        <a:t>https://www.facebook.com/</a:t>
                      </a:r>
                      <a:r>
                        <a:rPr lang="en-US" sz="1200" u="sng">
                          <a:effectLst/>
                          <a:hlinkClick r:id="rId7"/>
                        </a:rPr>
                        <a:t>1716548265248397/</a:t>
                      </a:r>
                      <a:endParaRPr lang="el-GR" sz="1100">
                        <a:effectLst/>
                        <a:latin typeface="Calibri"/>
                        <a:ea typeface="Calibri"/>
                        <a:cs typeface="Times New Roman"/>
                      </a:endParaRPr>
                    </a:p>
                  </a:txBody>
                  <a:tcPr marL="28575" marR="28575" marT="28575" marB="28575"/>
                </a:tc>
              </a:tr>
              <a:tr h="489679">
                <a:tc>
                  <a:txBody>
                    <a:bodyPr/>
                    <a:lstStyle/>
                    <a:p>
                      <a:pPr>
                        <a:lnSpc>
                          <a:spcPct val="115000"/>
                        </a:lnSpc>
                        <a:spcAft>
                          <a:spcPts val="1000"/>
                        </a:spcAft>
                      </a:pPr>
                      <a:r>
                        <a:rPr lang="el-GR" sz="1200">
                          <a:effectLst/>
                        </a:rPr>
                        <a:t>ΦΡΟΝΤΙΣΤΗΡΙΑΚΗ ΠΑΙΔΕΙΑ</a:t>
                      </a:r>
                      <a:endParaRPr lang="el-GR" sz="1100">
                        <a:effectLst/>
                        <a:latin typeface="Calibri"/>
                        <a:ea typeface="Calibri"/>
                        <a:cs typeface="Times New Roman"/>
                      </a:endParaRPr>
                    </a:p>
                  </a:txBody>
                  <a:tcPr marL="28575" marR="28575" marT="28575" marB="28575"/>
                </a:tc>
                <a:tc>
                  <a:txBody>
                    <a:bodyPr/>
                    <a:lstStyle/>
                    <a:p>
                      <a:pPr>
                        <a:lnSpc>
                          <a:spcPct val="115000"/>
                        </a:lnSpc>
                        <a:spcAft>
                          <a:spcPts val="1000"/>
                        </a:spcAft>
                      </a:pPr>
                      <a:r>
                        <a:rPr lang="en-US" sz="1200" u="sng">
                          <a:effectLst/>
                          <a:hlinkClick r:id="rId9"/>
                        </a:rPr>
                        <a:t>https://www.facebook.com/115769922116399/</a:t>
                      </a:r>
                      <a:endParaRPr lang="el-GR" sz="1100">
                        <a:effectLst/>
                        <a:latin typeface="Calibri"/>
                        <a:ea typeface="Calibri"/>
                        <a:cs typeface="Times New Roman"/>
                      </a:endParaRPr>
                    </a:p>
                  </a:txBody>
                  <a:tcPr marL="28575" marR="28575" marT="28575" marB="28575"/>
                </a:tc>
              </a:tr>
              <a:tr h="489679">
                <a:tc>
                  <a:txBody>
                    <a:bodyPr/>
                    <a:lstStyle/>
                    <a:p>
                      <a:pPr>
                        <a:lnSpc>
                          <a:spcPct val="115000"/>
                        </a:lnSpc>
                        <a:spcAft>
                          <a:spcPts val="1000"/>
                        </a:spcAft>
                      </a:pPr>
                      <a:r>
                        <a:rPr lang="el-GR" sz="1200">
                          <a:effectLst/>
                        </a:rPr>
                        <a:t>Γεωμετρικές Διαδρομές</a:t>
                      </a:r>
                      <a:endParaRPr lang="el-GR" sz="1100">
                        <a:effectLst/>
                        <a:latin typeface="Calibri"/>
                        <a:ea typeface="Calibri"/>
                        <a:cs typeface="Times New Roman"/>
                      </a:endParaRPr>
                    </a:p>
                  </a:txBody>
                  <a:tcPr marL="28575" marR="28575" marT="28575" marB="28575"/>
                </a:tc>
                <a:tc>
                  <a:txBody>
                    <a:bodyPr/>
                    <a:lstStyle/>
                    <a:p>
                      <a:pPr>
                        <a:lnSpc>
                          <a:spcPct val="115000"/>
                        </a:lnSpc>
                        <a:spcAft>
                          <a:spcPts val="1000"/>
                        </a:spcAft>
                      </a:pPr>
                      <a:r>
                        <a:rPr lang="en-US" sz="1200" u="sng" dirty="0">
                          <a:effectLst/>
                          <a:hlinkClick r:id="rId10"/>
                        </a:rPr>
                        <a:t>https://www.facebook.com/1664980577160670/</a:t>
                      </a:r>
                      <a:endParaRPr lang="el-GR" sz="1100" dirty="0">
                        <a:effectLst/>
                        <a:latin typeface="Calibri"/>
                        <a:ea typeface="Calibri"/>
                        <a:cs typeface="Times New Roman"/>
                      </a:endParaRPr>
                    </a:p>
                  </a:txBody>
                  <a:tcPr marL="28575" marR="28575" marT="28575" marB="28575"/>
                </a:tc>
              </a:tr>
            </a:tbl>
          </a:graphicData>
        </a:graphic>
      </p:graphicFrame>
    </p:spTree>
    <p:extLst>
      <p:ext uri="{BB962C8B-B14F-4D97-AF65-F5344CB8AC3E}">
        <p14:creationId xmlns:p14="http://schemas.microsoft.com/office/powerpoint/2010/main" val="525036841"/>
      </p:ext>
    </p:extLst>
  </p:cSld>
  <p:clrMapOvr>
    <a:masterClrMapping/>
  </p:clrMapOvr>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Πίνακας 1"/>
          <p:cNvGraphicFramePr>
            <a:graphicFrameLocks noGrp="1"/>
          </p:cNvGraphicFramePr>
          <p:nvPr>
            <p:extLst>
              <p:ext uri="{D42A27DB-BD31-4B8C-83A1-F6EECF244321}">
                <p14:modId xmlns:p14="http://schemas.microsoft.com/office/powerpoint/2010/main" val="3711034345"/>
              </p:ext>
            </p:extLst>
          </p:nvPr>
        </p:nvGraphicFramePr>
        <p:xfrm>
          <a:off x="395536" y="548682"/>
          <a:ext cx="8064895" cy="5688631"/>
        </p:xfrm>
        <a:graphic>
          <a:graphicData uri="http://schemas.openxmlformats.org/drawingml/2006/table">
            <a:tbl>
              <a:tblPr>
                <a:tableStyleId>{5C22544A-7EE6-4342-B048-85BDC9FD1C3A}</a:tableStyleId>
              </a:tblPr>
              <a:tblGrid>
                <a:gridCol w="2926899"/>
                <a:gridCol w="5137996"/>
              </a:tblGrid>
              <a:tr h="387754">
                <a:tc>
                  <a:txBody>
                    <a:bodyPr/>
                    <a:lstStyle/>
                    <a:p>
                      <a:pPr>
                        <a:lnSpc>
                          <a:spcPct val="115000"/>
                        </a:lnSpc>
                        <a:spcAft>
                          <a:spcPts val="1000"/>
                        </a:spcAft>
                      </a:pPr>
                      <a:r>
                        <a:rPr lang="el-GR" sz="1100" dirty="0">
                          <a:effectLst/>
                        </a:rPr>
                        <a:t>ΜΑΘΗΜΑΤΙΚΟΠΑΡΕΑ</a:t>
                      </a:r>
                      <a:endParaRPr lang="el-GR" sz="1000" dirty="0">
                        <a:effectLst/>
                        <a:latin typeface="Calibri"/>
                        <a:ea typeface="Calibri"/>
                        <a:cs typeface="Times New Roman"/>
                      </a:endParaRPr>
                    </a:p>
                  </a:txBody>
                  <a:tcPr marL="25024" marR="25024" marT="25024" marB="25024"/>
                </a:tc>
                <a:tc>
                  <a:txBody>
                    <a:bodyPr/>
                    <a:lstStyle/>
                    <a:p>
                      <a:pPr>
                        <a:lnSpc>
                          <a:spcPct val="115000"/>
                        </a:lnSpc>
                        <a:spcAft>
                          <a:spcPts val="1000"/>
                        </a:spcAft>
                      </a:pPr>
                      <a:r>
                        <a:rPr lang="en-US" sz="1100" u="sng">
                          <a:effectLst/>
                          <a:hlinkClick r:id="rId2"/>
                        </a:rPr>
                        <a:t>https://www.facebook.com/934019346688126/</a:t>
                      </a:r>
                      <a:endParaRPr lang="el-GR" sz="1000">
                        <a:effectLst/>
                        <a:latin typeface="Calibri"/>
                        <a:ea typeface="Calibri"/>
                        <a:cs typeface="Times New Roman"/>
                      </a:endParaRPr>
                    </a:p>
                  </a:txBody>
                  <a:tcPr marL="25024" marR="25024" marT="25024" marB="25024"/>
                </a:tc>
              </a:tr>
              <a:tr h="525518">
                <a:tc>
                  <a:txBody>
                    <a:bodyPr/>
                    <a:lstStyle/>
                    <a:p>
                      <a:pPr>
                        <a:lnSpc>
                          <a:spcPct val="115000"/>
                        </a:lnSpc>
                        <a:spcAft>
                          <a:spcPts val="1000"/>
                        </a:spcAft>
                      </a:pPr>
                      <a:r>
                        <a:rPr lang="el-GR" sz="1100" dirty="0" err="1">
                          <a:effectLst/>
                        </a:rPr>
                        <a:t>Mathematics</a:t>
                      </a:r>
                      <a:r>
                        <a:rPr lang="el-GR" sz="1100" dirty="0">
                          <a:effectLst/>
                        </a:rPr>
                        <a:t> </a:t>
                      </a:r>
                      <a:r>
                        <a:rPr lang="el-GR" sz="1100" dirty="0" err="1">
                          <a:effectLst/>
                        </a:rPr>
                        <a:t>and</a:t>
                      </a:r>
                      <a:r>
                        <a:rPr lang="el-GR" sz="1100" dirty="0">
                          <a:effectLst/>
                        </a:rPr>
                        <a:t> </a:t>
                      </a:r>
                      <a:r>
                        <a:rPr lang="el-GR" sz="1100" dirty="0" err="1">
                          <a:effectLst/>
                        </a:rPr>
                        <a:t>Theoretical</a:t>
                      </a:r>
                      <a:r>
                        <a:rPr lang="el-GR" sz="1100" dirty="0">
                          <a:effectLst/>
                        </a:rPr>
                        <a:t> </a:t>
                      </a:r>
                      <a:r>
                        <a:rPr lang="el-GR" sz="1100" dirty="0" err="1">
                          <a:effectLst/>
                        </a:rPr>
                        <a:t>Physics</a:t>
                      </a:r>
                      <a:endParaRPr lang="el-GR" sz="1000" dirty="0">
                        <a:effectLst/>
                        <a:latin typeface="Calibri"/>
                        <a:ea typeface="Calibri"/>
                        <a:cs typeface="Times New Roman"/>
                      </a:endParaRPr>
                    </a:p>
                  </a:txBody>
                  <a:tcPr marL="25024" marR="25024" marT="25024" marB="25024"/>
                </a:tc>
                <a:tc>
                  <a:txBody>
                    <a:bodyPr/>
                    <a:lstStyle/>
                    <a:p>
                      <a:pPr>
                        <a:lnSpc>
                          <a:spcPct val="115000"/>
                        </a:lnSpc>
                        <a:spcAft>
                          <a:spcPts val="1000"/>
                        </a:spcAft>
                      </a:pPr>
                      <a:r>
                        <a:rPr lang="en-US" sz="1100" u="sng">
                          <a:effectLst/>
                          <a:hlinkClick r:id="rId3"/>
                        </a:rPr>
                        <a:t>https://www.facebook.com/1165552190142755/</a:t>
                      </a:r>
                      <a:endParaRPr lang="el-GR" sz="1000">
                        <a:effectLst/>
                        <a:latin typeface="Calibri"/>
                        <a:ea typeface="Calibri"/>
                        <a:cs typeface="Times New Roman"/>
                      </a:endParaRPr>
                    </a:p>
                  </a:txBody>
                  <a:tcPr marL="25024" marR="25024" marT="25024" marB="25024"/>
                </a:tc>
              </a:tr>
              <a:tr h="525518">
                <a:tc>
                  <a:txBody>
                    <a:bodyPr/>
                    <a:lstStyle/>
                    <a:p>
                      <a:pPr>
                        <a:lnSpc>
                          <a:spcPct val="115000"/>
                        </a:lnSpc>
                        <a:spcAft>
                          <a:spcPts val="1000"/>
                        </a:spcAft>
                      </a:pPr>
                      <a:r>
                        <a:rPr lang="el-GR" sz="1100" dirty="0">
                          <a:effectLst/>
                        </a:rPr>
                        <a:t>Ελληνική Μαθηματική Εταιρεία - Παράρτημα Μαγνησίας</a:t>
                      </a:r>
                      <a:endParaRPr lang="el-GR" sz="1000" dirty="0">
                        <a:effectLst/>
                        <a:latin typeface="Calibri"/>
                        <a:ea typeface="Calibri"/>
                        <a:cs typeface="Times New Roman"/>
                      </a:endParaRPr>
                    </a:p>
                  </a:txBody>
                  <a:tcPr marL="25024" marR="25024" marT="25024" marB="25024"/>
                </a:tc>
                <a:tc>
                  <a:txBody>
                    <a:bodyPr/>
                    <a:lstStyle/>
                    <a:p>
                      <a:pPr>
                        <a:lnSpc>
                          <a:spcPct val="115000"/>
                        </a:lnSpc>
                        <a:spcAft>
                          <a:spcPts val="1000"/>
                        </a:spcAft>
                      </a:pPr>
                      <a:r>
                        <a:rPr lang="en-US" sz="1100" u="sng">
                          <a:effectLst/>
                          <a:hlinkClick r:id="rId4"/>
                        </a:rPr>
                        <a:t>https://www.facebook.com/734005570054023/</a:t>
                      </a:r>
                      <a:endParaRPr lang="el-GR" sz="1000">
                        <a:effectLst/>
                        <a:latin typeface="Calibri"/>
                        <a:ea typeface="Calibri"/>
                        <a:cs typeface="Times New Roman"/>
                      </a:endParaRPr>
                    </a:p>
                  </a:txBody>
                  <a:tcPr marL="25024" marR="25024" marT="25024" marB="25024"/>
                </a:tc>
              </a:tr>
              <a:tr h="764284">
                <a:tc>
                  <a:txBody>
                    <a:bodyPr/>
                    <a:lstStyle/>
                    <a:p>
                      <a:pPr>
                        <a:lnSpc>
                          <a:spcPct val="115000"/>
                        </a:lnSpc>
                        <a:spcAft>
                          <a:spcPts val="1000"/>
                        </a:spcAft>
                      </a:pPr>
                      <a:r>
                        <a:rPr lang="el-GR" sz="1100" dirty="0">
                          <a:effectLst/>
                        </a:rPr>
                        <a:t>Ελληνική Μαθηματική Εταιρεία - Παράρτημα Κεντρικής Μακεδονίας</a:t>
                      </a:r>
                      <a:endParaRPr lang="el-GR" sz="1000" dirty="0">
                        <a:effectLst/>
                        <a:latin typeface="Calibri"/>
                        <a:ea typeface="Calibri"/>
                        <a:cs typeface="Times New Roman"/>
                      </a:endParaRPr>
                    </a:p>
                  </a:txBody>
                  <a:tcPr marL="25024" marR="25024" marT="25024" marB="25024"/>
                </a:tc>
                <a:tc>
                  <a:txBody>
                    <a:bodyPr/>
                    <a:lstStyle/>
                    <a:p>
                      <a:pPr>
                        <a:lnSpc>
                          <a:spcPct val="115000"/>
                        </a:lnSpc>
                        <a:spcAft>
                          <a:spcPts val="1000"/>
                        </a:spcAft>
                      </a:pPr>
                      <a:r>
                        <a:rPr lang="en-US" sz="1100" u="sng">
                          <a:effectLst/>
                          <a:hlinkClick r:id="rId5"/>
                        </a:rPr>
                        <a:t>https</a:t>
                      </a:r>
                      <a:r>
                        <a:rPr lang="el-GR" sz="1100" u="sng">
                          <a:effectLst/>
                          <a:hlinkClick r:id="rId5"/>
                        </a:rPr>
                        <a:t>://</a:t>
                      </a:r>
                      <a:r>
                        <a:rPr lang="en-US" sz="1100" u="sng">
                          <a:effectLst/>
                          <a:hlinkClick r:id="rId5"/>
                        </a:rPr>
                        <a:t>www</a:t>
                      </a:r>
                      <a:r>
                        <a:rPr lang="el-GR" sz="1100" u="sng">
                          <a:effectLst/>
                          <a:hlinkClick r:id="rId5"/>
                        </a:rPr>
                        <a:t>.</a:t>
                      </a:r>
                      <a:r>
                        <a:rPr lang="en-US" sz="1100" u="sng">
                          <a:effectLst/>
                          <a:hlinkClick r:id="rId5"/>
                        </a:rPr>
                        <a:t>facebook</a:t>
                      </a:r>
                      <a:r>
                        <a:rPr lang="el-GR" sz="1100" u="sng">
                          <a:effectLst/>
                          <a:hlinkClick r:id="rId5"/>
                        </a:rPr>
                        <a:t>.</a:t>
                      </a:r>
                      <a:r>
                        <a:rPr lang="en-US" sz="1100" u="sng">
                          <a:effectLst/>
                          <a:hlinkClick r:id="rId5"/>
                        </a:rPr>
                        <a:t>com</a:t>
                      </a:r>
                      <a:r>
                        <a:rPr lang="el-GR" sz="1100" u="sng">
                          <a:effectLst/>
                          <a:hlinkClick r:id="rId5"/>
                        </a:rPr>
                        <a:t>/</a:t>
                      </a:r>
                      <a:r>
                        <a:rPr lang="en-US" sz="1100" u="sng">
                          <a:effectLst/>
                          <a:hlinkClick r:id="rId5"/>
                        </a:rPr>
                        <a:t>eme</a:t>
                      </a:r>
                      <a:r>
                        <a:rPr lang="el-GR" sz="1100" u="sng">
                          <a:effectLst/>
                          <a:hlinkClick r:id="rId5"/>
                        </a:rPr>
                        <a:t>.</a:t>
                      </a:r>
                      <a:r>
                        <a:rPr lang="en-US" sz="1100" u="sng">
                          <a:effectLst/>
                          <a:hlinkClick r:id="rId5"/>
                        </a:rPr>
                        <a:t>thessalonikis</a:t>
                      </a:r>
                      <a:r>
                        <a:rPr lang="el-GR" sz="1100" u="sng">
                          <a:effectLst/>
                          <a:hlinkClick r:id="rId5"/>
                        </a:rPr>
                        <a:t>/?</a:t>
                      </a:r>
                      <a:r>
                        <a:rPr lang="en-US" sz="1100" u="sng">
                          <a:effectLst/>
                          <a:hlinkClick r:id="rId5"/>
                        </a:rPr>
                        <a:t>fref</a:t>
                      </a:r>
                      <a:r>
                        <a:rPr lang="el-GR" sz="1100" u="sng">
                          <a:effectLst/>
                          <a:hlinkClick r:id="rId5"/>
                        </a:rPr>
                        <a:t>=</a:t>
                      </a:r>
                      <a:r>
                        <a:rPr lang="en-US" sz="1100" u="sng">
                          <a:effectLst/>
                          <a:hlinkClick r:id="rId5"/>
                        </a:rPr>
                        <a:t>ts</a:t>
                      </a:r>
                      <a:endParaRPr lang="el-GR" sz="1000">
                        <a:effectLst/>
                        <a:latin typeface="Calibri"/>
                        <a:ea typeface="Calibri"/>
                        <a:cs typeface="Times New Roman"/>
                      </a:endParaRPr>
                    </a:p>
                  </a:txBody>
                  <a:tcPr marL="25024" marR="25024" marT="25024" marB="25024"/>
                </a:tc>
              </a:tr>
              <a:tr h="387754">
                <a:tc>
                  <a:txBody>
                    <a:bodyPr/>
                    <a:lstStyle/>
                    <a:p>
                      <a:pPr>
                        <a:lnSpc>
                          <a:spcPct val="115000"/>
                        </a:lnSpc>
                        <a:spcAft>
                          <a:spcPts val="1000"/>
                        </a:spcAft>
                      </a:pPr>
                      <a:r>
                        <a:rPr lang="el-GR" sz="1100" dirty="0">
                          <a:effectLst/>
                        </a:rPr>
                        <a:t>ΚΑΜΜΕΝΑ ΜΑΘΗΜΑΤΙΚΑ</a:t>
                      </a:r>
                      <a:endParaRPr lang="el-GR" sz="1000" dirty="0">
                        <a:effectLst/>
                        <a:latin typeface="Calibri"/>
                        <a:ea typeface="Calibri"/>
                        <a:cs typeface="Times New Roman"/>
                      </a:endParaRPr>
                    </a:p>
                  </a:txBody>
                  <a:tcPr marL="25024" marR="25024" marT="25024" marB="25024"/>
                </a:tc>
                <a:tc>
                  <a:txBody>
                    <a:bodyPr/>
                    <a:lstStyle/>
                    <a:p>
                      <a:pPr>
                        <a:lnSpc>
                          <a:spcPct val="115000"/>
                        </a:lnSpc>
                        <a:spcAft>
                          <a:spcPts val="1000"/>
                        </a:spcAft>
                      </a:pPr>
                      <a:r>
                        <a:rPr lang="en-US" sz="1100" u="sng" dirty="0">
                          <a:effectLst/>
                          <a:hlinkClick r:id="rId6"/>
                        </a:rPr>
                        <a:t>https</a:t>
                      </a:r>
                      <a:r>
                        <a:rPr lang="el-GR" sz="1100" u="sng" dirty="0">
                          <a:effectLst/>
                          <a:hlinkClick r:id="rId6"/>
                        </a:rPr>
                        <a:t>://</a:t>
                      </a:r>
                      <a:r>
                        <a:rPr lang="en-US" sz="1100" u="sng" dirty="0">
                          <a:effectLst/>
                          <a:hlinkClick r:id="rId6"/>
                        </a:rPr>
                        <a:t>www</a:t>
                      </a:r>
                      <a:r>
                        <a:rPr lang="el-GR" sz="1100" u="sng" dirty="0">
                          <a:effectLst/>
                          <a:hlinkClick r:id="rId6"/>
                        </a:rPr>
                        <a:t>.</a:t>
                      </a:r>
                      <a:r>
                        <a:rPr lang="en-US" sz="1100" u="sng" dirty="0" err="1">
                          <a:effectLst/>
                          <a:hlinkClick r:id="rId6"/>
                        </a:rPr>
                        <a:t>facebook</a:t>
                      </a:r>
                      <a:r>
                        <a:rPr lang="el-GR" sz="1100" u="sng" dirty="0">
                          <a:effectLst/>
                          <a:hlinkClick r:id="rId6"/>
                        </a:rPr>
                        <a:t>.</a:t>
                      </a:r>
                      <a:r>
                        <a:rPr lang="en-US" sz="1100" u="sng" dirty="0">
                          <a:effectLst/>
                          <a:hlinkClick r:id="rId6"/>
                        </a:rPr>
                        <a:t>com</a:t>
                      </a:r>
                      <a:r>
                        <a:rPr lang="el-GR" sz="1100" u="sng" dirty="0">
                          <a:effectLst/>
                          <a:hlinkClick r:id="rId6"/>
                        </a:rPr>
                        <a:t>/</a:t>
                      </a:r>
                      <a:r>
                        <a:rPr lang="en-US" sz="1100" u="sng" dirty="0">
                          <a:effectLst/>
                          <a:hlinkClick r:id="rId6"/>
                        </a:rPr>
                        <a:t>groups</a:t>
                      </a:r>
                      <a:r>
                        <a:rPr lang="el-GR" sz="1100" u="sng" dirty="0">
                          <a:effectLst/>
                          <a:hlinkClick r:id="rId6"/>
                        </a:rPr>
                        <a:t>/1515549048670121/</a:t>
                      </a:r>
                      <a:endParaRPr lang="el-GR" sz="1000" dirty="0">
                        <a:effectLst/>
                        <a:latin typeface="Calibri"/>
                        <a:ea typeface="Calibri"/>
                        <a:cs typeface="Times New Roman"/>
                      </a:endParaRPr>
                    </a:p>
                  </a:txBody>
                  <a:tcPr marL="25024" marR="25024" marT="25024" marB="25024"/>
                </a:tc>
              </a:tr>
              <a:tr h="518199">
                <a:tc>
                  <a:txBody>
                    <a:bodyPr/>
                    <a:lstStyle/>
                    <a:p>
                      <a:pPr>
                        <a:lnSpc>
                          <a:spcPct val="115000"/>
                        </a:lnSpc>
                        <a:spcAft>
                          <a:spcPts val="1000"/>
                        </a:spcAft>
                      </a:pPr>
                      <a:r>
                        <a:rPr lang="el-GR" sz="1100">
                          <a:effectLst/>
                        </a:rPr>
                        <a:t>ΜΑΘΗΜΑΤΙΚΑ ΚΑΙ ΑΛΛΑ ΠΟΛΛΑ</a:t>
                      </a:r>
                      <a:endParaRPr lang="el-GR" sz="1000">
                        <a:effectLst/>
                        <a:latin typeface="Calibri"/>
                        <a:ea typeface="Calibri"/>
                        <a:cs typeface="Times New Roman"/>
                      </a:endParaRPr>
                    </a:p>
                  </a:txBody>
                  <a:tcPr marL="25024" marR="25024" marT="25024" marB="25024"/>
                </a:tc>
                <a:tc>
                  <a:txBody>
                    <a:bodyPr/>
                    <a:lstStyle/>
                    <a:p>
                      <a:pPr>
                        <a:lnSpc>
                          <a:spcPct val="115000"/>
                        </a:lnSpc>
                        <a:spcAft>
                          <a:spcPts val="1000"/>
                        </a:spcAft>
                      </a:pPr>
                      <a:r>
                        <a:rPr lang="en-US" sz="1100" u="sng" dirty="0">
                          <a:effectLst/>
                          <a:hlinkClick r:id="rId7"/>
                        </a:rPr>
                        <a:t>https</a:t>
                      </a:r>
                      <a:r>
                        <a:rPr lang="el-GR" sz="1100" u="sng" dirty="0">
                          <a:effectLst/>
                          <a:hlinkClick r:id="rId7"/>
                        </a:rPr>
                        <a:t>://</a:t>
                      </a:r>
                      <a:r>
                        <a:rPr lang="en-US" sz="1100" u="sng" dirty="0">
                          <a:effectLst/>
                          <a:hlinkClick r:id="rId7"/>
                        </a:rPr>
                        <a:t>www</a:t>
                      </a:r>
                      <a:r>
                        <a:rPr lang="el-GR" sz="1100" u="sng" dirty="0">
                          <a:effectLst/>
                          <a:hlinkClick r:id="rId7"/>
                        </a:rPr>
                        <a:t>.</a:t>
                      </a:r>
                      <a:r>
                        <a:rPr lang="en-US" sz="1100" u="sng" dirty="0" err="1">
                          <a:effectLst/>
                          <a:hlinkClick r:id="rId7"/>
                        </a:rPr>
                        <a:t>facebook</a:t>
                      </a:r>
                      <a:r>
                        <a:rPr lang="el-GR" sz="1100" u="sng" dirty="0">
                          <a:effectLst/>
                          <a:hlinkClick r:id="rId7"/>
                        </a:rPr>
                        <a:t>.</a:t>
                      </a:r>
                      <a:r>
                        <a:rPr lang="en-US" sz="1100" u="sng" dirty="0">
                          <a:effectLst/>
                          <a:hlinkClick r:id="rId7"/>
                        </a:rPr>
                        <a:t>com</a:t>
                      </a:r>
                      <a:r>
                        <a:rPr lang="el-GR" sz="1100" u="sng" dirty="0">
                          <a:effectLst/>
                          <a:hlinkClick r:id="rId7"/>
                        </a:rPr>
                        <a:t>/</a:t>
                      </a:r>
                      <a:r>
                        <a:rPr lang="en-US" sz="1100" u="sng" dirty="0">
                          <a:effectLst/>
                          <a:hlinkClick r:id="rId7"/>
                        </a:rPr>
                        <a:t>groups</a:t>
                      </a:r>
                      <a:r>
                        <a:rPr lang="el-GR" sz="1100" u="sng" dirty="0">
                          <a:effectLst/>
                          <a:hlinkClick r:id="rId7"/>
                        </a:rPr>
                        <a:t>/</a:t>
                      </a:r>
                      <a:r>
                        <a:rPr lang="en-US" sz="1100" u="sng" dirty="0" err="1">
                          <a:effectLst/>
                          <a:hlinkClick r:id="rId7"/>
                        </a:rPr>
                        <a:t>mathsandothers</a:t>
                      </a:r>
                      <a:r>
                        <a:rPr lang="el-GR" sz="1100" u="sng" dirty="0">
                          <a:effectLst/>
                          <a:hlinkClick r:id="rId7"/>
                        </a:rPr>
                        <a:t>/</a:t>
                      </a:r>
                      <a:endParaRPr lang="el-GR" sz="1000" dirty="0">
                        <a:effectLst/>
                        <a:latin typeface="Calibri"/>
                        <a:ea typeface="Calibri"/>
                        <a:cs typeface="Times New Roman"/>
                      </a:endParaRPr>
                    </a:p>
                  </a:txBody>
                  <a:tcPr marL="25024" marR="25024" marT="25024" marB="25024"/>
                </a:tc>
              </a:tr>
              <a:tr h="764284">
                <a:tc>
                  <a:txBody>
                    <a:bodyPr/>
                    <a:lstStyle/>
                    <a:p>
                      <a:pPr>
                        <a:lnSpc>
                          <a:spcPct val="115000"/>
                        </a:lnSpc>
                        <a:spcAft>
                          <a:spcPts val="1000"/>
                        </a:spcAft>
                      </a:pPr>
                      <a:r>
                        <a:rPr lang="el-GR" sz="1100">
                          <a:effectLst/>
                        </a:rPr>
                        <a:t>ΟΜΙΛΟΣ ΜΑΘΗΜΑΤΙΚΩΝ ΠΕΙΡΑΜΑΤΙΚΟΥ ΣΧΟΛΕΙΟΥ ΘΕΣΣΑΛΟΝΙΚΗΣ</a:t>
                      </a:r>
                      <a:endParaRPr lang="el-GR" sz="1000">
                        <a:effectLst/>
                        <a:latin typeface="Calibri"/>
                        <a:ea typeface="Calibri"/>
                        <a:cs typeface="Times New Roman"/>
                      </a:endParaRPr>
                    </a:p>
                  </a:txBody>
                  <a:tcPr marL="25024" marR="25024" marT="25024" marB="25024"/>
                </a:tc>
                <a:tc>
                  <a:txBody>
                    <a:bodyPr/>
                    <a:lstStyle/>
                    <a:p>
                      <a:pPr>
                        <a:lnSpc>
                          <a:spcPct val="115000"/>
                        </a:lnSpc>
                        <a:spcAft>
                          <a:spcPts val="1000"/>
                        </a:spcAft>
                      </a:pPr>
                      <a:r>
                        <a:rPr lang="en-US" sz="1100" u="sng" dirty="0">
                          <a:effectLst/>
                          <a:hlinkClick r:id="rId8"/>
                        </a:rPr>
                        <a:t>https</a:t>
                      </a:r>
                      <a:r>
                        <a:rPr lang="el-GR" sz="1100" u="sng" dirty="0">
                          <a:effectLst/>
                          <a:hlinkClick r:id="rId8"/>
                        </a:rPr>
                        <a:t>://</a:t>
                      </a:r>
                      <a:r>
                        <a:rPr lang="en-US" sz="1100" u="sng" dirty="0">
                          <a:effectLst/>
                          <a:hlinkClick r:id="rId8"/>
                        </a:rPr>
                        <a:t>www</a:t>
                      </a:r>
                      <a:r>
                        <a:rPr lang="el-GR" sz="1100" u="sng" dirty="0">
                          <a:effectLst/>
                          <a:hlinkClick r:id="rId8"/>
                        </a:rPr>
                        <a:t>.</a:t>
                      </a:r>
                      <a:r>
                        <a:rPr lang="en-US" sz="1100" u="sng" dirty="0" err="1">
                          <a:effectLst/>
                          <a:hlinkClick r:id="rId8"/>
                        </a:rPr>
                        <a:t>facebook</a:t>
                      </a:r>
                      <a:r>
                        <a:rPr lang="el-GR" sz="1100" u="sng" dirty="0">
                          <a:effectLst/>
                          <a:hlinkClick r:id="rId8"/>
                        </a:rPr>
                        <a:t>.</a:t>
                      </a:r>
                      <a:r>
                        <a:rPr lang="en-US" sz="1100" u="sng" dirty="0">
                          <a:effectLst/>
                          <a:hlinkClick r:id="rId8"/>
                        </a:rPr>
                        <a:t>com</a:t>
                      </a:r>
                      <a:r>
                        <a:rPr lang="el-GR" sz="1100" u="sng" dirty="0">
                          <a:effectLst/>
                          <a:hlinkClick r:id="rId8"/>
                        </a:rPr>
                        <a:t>/</a:t>
                      </a:r>
                      <a:r>
                        <a:rPr lang="en-US" sz="1100" u="sng" dirty="0">
                          <a:effectLst/>
                          <a:hlinkClick r:id="rId8"/>
                        </a:rPr>
                        <a:t>groups</a:t>
                      </a:r>
                      <a:r>
                        <a:rPr lang="el-GR" sz="1100" u="sng" dirty="0">
                          <a:effectLst/>
                          <a:hlinkClick r:id="rId8"/>
                        </a:rPr>
                        <a:t>/</a:t>
                      </a:r>
                      <a:r>
                        <a:rPr lang="en-US" sz="1100" u="sng" dirty="0" err="1">
                          <a:effectLst/>
                          <a:hlinkClick r:id="rId8"/>
                        </a:rPr>
                        <a:t>omilosmathimatikonpspth</a:t>
                      </a:r>
                      <a:r>
                        <a:rPr lang="el-GR" sz="1100" u="sng" dirty="0">
                          <a:effectLst/>
                          <a:hlinkClick r:id="rId8"/>
                        </a:rPr>
                        <a:t>/</a:t>
                      </a:r>
                      <a:endParaRPr lang="el-GR" sz="1000" dirty="0">
                        <a:effectLst/>
                        <a:latin typeface="Calibri"/>
                        <a:ea typeface="Calibri"/>
                        <a:cs typeface="Times New Roman"/>
                      </a:endParaRPr>
                    </a:p>
                  </a:txBody>
                  <a:tcPr marL="25024" marR="25024" marT="25024" marB="25024"/>
                </a:tc>
              </a:tr>
              <a:tr h="525518">
                <a:tc>
                  <a:txBody>
                    <a:bodyPr/>
                    <a:lstStyle/>
                    <a:p>
                      <a:pPr>
                        <a:lnSpc>
                          <a:spcPct val="115000"/>
                        </a:lnSpc>
                        <a:spcAft>
                          <a:spcPts val="1000"/>
                        </a:spcAft>
                      </a:pPr>
                      <a:r>
                        <a:rPr lang="el-GR" sz="1100">
                          <a:effectLst/>
                        </a:rPr>
                        <a:t>Ελληνική Μαθηματική Εταιρεία - Παράρτημα Χανίων</a:t>
                      </a:r>
                      <a:endParaRPr lang="el-GR" sz="1000">
                        <a:effectLst/>
                        <a:latin typeface="Calibri"/>
                        <a:ea typeface="Calibri"/>
                        <a:cs typeface="Times New Roman"/>
                      </a:endParaRPr>
                    </a:p>
                  </a:txBody>
                  <a:tcPr marL="25024" marR="25024" marT="25024" marB="25024"/>
                </a:tc>
                <a:tc>
                  <a:txBody>
                    <a:bodyPr/>
                    <a:lstStyle/>
                    <a:p>
                      <a:pPr>
                        <a:lnSpc>
                          <a:spcPct val="115000"/>
                        </a:lnSpc>
                        <a:spcAft>
                          <a:spcPts val="1000"/>
                        </a:spcAft>
                      </a:pPr>
                      <a:r>
                        <a:rPr lang="en-US" sz="1100" u="sng" dirty="0">
                          <a:effectLst/>
                          <a:hlinkClick r:id="rId9"/>
                        </a:rPr>
                        <a:t>https</a:t>
                      </a:r>
                      <a:r>
                        <a:rPr lang="el-GR" sz="1100" u="sng" dirty="0">
                          <a:effectLst/>
                          <a:hlinkClick r:id="rId9"/>
                        </a:rPr>
                        <a:t>://</a:t>
                      </a:r>
                      <a:r>
                        <a:rPr lang="en-US" sz="1100" u="sng" dirty="0">
                          <a:effectLst/>
                          <a:hlinkClick r:id="rId9"/>
                        </a:rPr>
                        <a:t>www</a:t>
                      </a:r>
                      <a:r>
                        <a:rPr lang="el-GR" sz="1100" u="sng" dirty="0">
                          <a:effectLst/>
                          <a:hlinkClick r:id="rId9"/>
                        </a:rPr>
                        <a:t>.</a:t>
                      </a:r>
                      <a:r>
                        <a:rPr lang="en-US" sz="1100" u="sng" dirty="0" err="1">
                          <a:effectLst/>
                          <a:hlinkClick r:id="rId9"/>
                        </a:rPr>
                        <a:t>facebook</a:t>
                      </a:r>
                      <a:r>
                        <a:rPr lang="el-GR" sz="1100" u="sng" dirty="0">
                          <a:effectLst/>
                          <a:hlinkClick r:id="rId9"/>
                        </a:rPr>
                        <a:t>.</a:t>
                      </a:r>
                      <a:r>
                        <a:rPr lang="en-US" sz="1100" u="sng" dirty="0">
                          <a:effectLst/>
                          <a:hlinkClick r:id="rId9"/>
                        </a:rPr>
                        <a:t>com</a:t>
                      </a:r>
                      <a:r>
                        <a:rPr lang="el-GR" sz="1100" u="sng" dirty="0">
                          <a:effectLst/>
                          <a:hlinkClick r:id="rId9"/>
                        </a:rPr>
                        <a:t>/</a:t>
                      </a:r>
                      <a:r>
                        <a:rPr lang="en-US" sz="1100" u="sng" dirty="0" err="1">
                          <a:effectLst/>
                          <a:hlinkClick r:id="rId9"/>
                        </a:rPr>
                        <a:t>emechania</a:t>
                      </a:r>
                      <a:r>
                        <a:rPr lang="el-GR" sz="1100" u="sng" dirty="0">
                          <a:effectLst/>
                          <a:hlinkClick r:id="rId9"/>
                        </a:rPr>
                        <a:t>/?</a:t>
                      </a:r>
                      <a:r>
                        <a:rPr lang="en-US" sz="1100" u="sng" dirty="0" err="1">
                          <a:effectLst/>
                          <a:hlinkClick r:id="rId9"/>
                        </a:rPr>
                        <a:t>fref</a:t>
                      </a:r>
                      <a:r>
                        <a:rPr lang="el-GR" sz="1100" u="sng" dirty="0">
                          <a:effectLst/>
                          <a:hlinkClick r:id="rId9"/>
                        </a:rPr>
                        <a:t>=</a:t>
                      </a:r>
                      <a:r>
                        <a:rPr lang="en-US" sz="1100" u="sng" dirty="0" err="1">
                          <a:effectLst/>
                          <a:hlinkClick r:id="rId9"/>
                        </a:rPr>
                        <a:t>ts</a:t>
                      </a:r>
                      <a:endParaRPr lang="el-GR" sz="1000" dirty="0">
                        <a:effectLst/>
                        <a:latin typeface="Calibri"/>
                        <a:ea typeface="Calibri"/>
                        <a:cs typeface="Times New Roman"/>
                      </a:endParaRPr>
                    </a:p>
                  </a:txBody>
                  <a:tcPr marL="25024" marR="25024" marT="25024" marB="25024"/>
                </a:tc>
              </a:tr>
              <a:tr h="764284">
                <a:tc>
                  <a:txBody>
                    <a:bodyPr/>
                    <a:lstStyle/>
                    <a:p>
                      <a:pPr>
                        <a:lnSpc>
                          <a:spcPct val="115000"/>
                        </a:lnSpc>
                        <a:spcAft>
                          <a:spcPts val="1000"/>
                        </a:spcAft>
                      </a:pPr>
                      <a:r>
                        <a:rPr lang="el-GR" sz="1100">
                          <a:effectLst/>
                        </a:rPr>
                        <a:t>34o ΠΑΝΕΛΛΗΝΙΟ ΣΥΝΕΔΡΙΟ ΜΑΘΗΜΑΤΙΚΗΣ ΠΑΙΔΕΙΑΣ - ΛΕΥΚΑΔΑ</a:t>
                      </a:r>
                      <a:endParaRPr lang="el-GR" sz="1000">
                        <a:effectLst/>
                        <a:latin typeface="Calibri"/>
                        <a:ea typeface="Calibri"/>
                        <a:cs typeface="Times New Roman"/>
                      </a:endParaRPr>
                    </a:p>
                  </a:txBody>
                  <a:tcPr marL="25024" marR="25024" marT="25024" marB="25024"/>
                </a:tc>
                <a:tc>
                  <a:txBody>
                    <a:bodyPr/>
                    <a:lstStyle/>
                    <a:p>
                      <a:pPr>
                        <a:lnSpc>
                          <a:spcPct val="115000"/>
                        </a:lnSpc>
                        <a:spcAft>
                          <a:spcPts val="1000"/>
                        </a:spcAft>
                      </a:pPr>
                      <a:r>
                        <a:rPr lang="en-US" sz="1100" u="sng" dirty="0">
                          <a:effectLst/>
                          <a:hlinkClick r:id="rId10"/>
                        </a:rPr>
                        <a:t>https</a:t>
                      </a:r>
                      <a:r>
                        <a:rPr lang="el-GR" sz="1100" u="sng" dirty="0">
                          <a:effectLst/>
                          <a:hlinkClick r:id="rId10"/>
                        </a:rPr>
                        <a:t>://</a:t>
                      </a:r>
                      <a:r>
                        <a:rPr lang="en-US" sz="1100" u="sng" dirty="0">
                          <a:effectLst/>
                          <a:hlinkClick r:id="rId10"/>
                        </a:rPr>
                        <a:t>www</a:t>
                      </a:r>
                      <a:r>
                        <a:rPr lang="el-GR" sz="1100" u="sng" dirty="0">
                          <a:effectLst/>
                          <a:hlinkClick r:id="rId10"/>
                        </a:rPr>
                        <a:t>.</a:t>
                      </a:r>
                      <a:r>
                        <a:rPr lang="en-US" sz="1100" u="sng" dirty="0" err="1">
                          <a:effectLst/>
                          <a:hlinkClick r:id="rId10"/>
                        </a:rPr>
                        <a:t>facebook</a:t>
                      </a:r>
                      <a:r>
                        <a:rPr lang="el-GR" sz="1100" u="sng" dirty="0">
                          <a:effectLst/>
                          <a:hlinkClick r:id="rId10"/>
                        </a:rPr>
                        <a:t>.</a:t>
                      </a:r>
                      <a:r>
                        <a:rPr lang="en-US" sz="1100" u="sng" dirty="0">
                          <a:effectLst/>
                          <a:hlinkClick r:id="rId10"/>
                        </a:rPr>
                        <a:t>com</a:t>
                      </a:r>
                      <a:r>
                        <a:rPr lang="el-GR" sz="1100" u="sng" dirty="0">
                          <a:effectLst/>
                          <a:hlinkClick r:id="rId10"/>
                        </a:rPr>
                        <a:t>/</a:t>
                      </a:r>
                      <a:r>
                        <a:rPr lang="en-US" sz="1100" u="sng" dirty="0" err="1">
                          <a:effectLst/>
                          <a:hlinkClick r:id="rId10"/>
                        </a:rPr>
                        <a:t>emesynedrio</a:t>
                      </a:r>
                      <a:r>
                        <a:rPr lang="el-GR" sz="1100" u="sng" dirty="0">
                          <a:effectLst/>
                          <a:hlinkClick r:id="rId10"/>
                        </a:rPr>
                        <a:t>34/?</a:t>
                      </a:r>
                      <a:r>
                        <a:rPr lang="en-US" sz="1100" u="sng" dirty="0" err="1">
                          <a:effectLst/>
                          <a:hlinkClick r:id="rId10"/>
                        </a:rPr>
                        <a:t>fref</a:t>
                      </a:r>
                      <a:r>
                        <a:rPr lang="el-GR" sz="1100" u="sng" dirty="0">
                          <a:effectLst/>
                          <a:hlinkClick r:id="rId10"/>
                        </a:rPr>
                        <a:t>=</a:t>
                      </a:r>
                      <a:r>
                        <a:rPr lang="en-US" sz="1100" u="sng" dirty="0" err="1">
                          <a:effectLst/>
                          <a:hlinkClick r:id="rId10"/>
                        </a:rPr>
                        <a:t>ts</a:t>
                      </a:r>
                      <a:endParaRPr lang="el-GR" sz="1000" dirty="0">
                        <a:effectLst/>
                        <a:latin typeface="Calibri"/>
                        <a:ea typeface="Calibri"/>
                        <a:cs typeface="Times New Roman"/>
                      </a:endParaRPr>
                    </a:p>
                  </a:txBody>
                  <a:tcPr marL="25024" marR="25024" marT="25024" marB="25024"/>
                </a:tc>
              </a:tr>
              <a:tr h="525518">
                <a:tc>
                  <a:txBody>
                    <a:bodyPr/>
                    <a:lstStyle/>
                    <a:p>
                      <a:pPr>
                        <a:lnSpc>
                          <a:spcPct val="115000"/>
                        </a:lnSpc>
                        <a:spcAft>
                          <a:spcPts val="1000"/>
                        </a:spcAft>
                      </a:pPr>
                      <a:r>
                        <a:rPr lang="el-GR" sz="1100">
                          <a:effectLst/>
                        </a:rPr>
                        <a:t>ΟΛΑ ΓΙΑ ΤΑ ΜΑΘΗΜΑΤΙΚΑ ΠΑΝΕΛΛΗΝΙΩΝ Γ' ΛΥΚΕΙΟΥ</a:t>
                      </a:r>
                      <a:endParaRPr lang="el-GR" sz="1000">
                        <a:effectLst/>
                        <a:latin typeface="Calibri"/>
                        <a:ea typeface="Calibri"/>
                        <a:cs typeface="Times New Roman"/>
                      </a:endParaRPr>
                    </a:p>
                  </a:txBody>
                  <a:tcPr marL="25024" marR="25024" marT="25024" marB="25024"/>
                </a:tc>
                <a:tc>
                  <a:txBody>
                    <a:bodyPr/>
                    <a:lstStyle/>
                    <a:p>
                      <a:pPr>
                        <a:lnSpc>
                          <a:spcPct val="115000"/>
                        </a:lnSpc>
                        <a:spcAft>
                          <a:spcPts val="1000"/>
                        </a:spcAft>
                      </a:pPr>
                      <a:r>
                        <a:rPr lang="el-GR" sz="1100" u="sng" dirty="0">
                          <a:effectLst/>
                          <a:hlinkClick r:id="rId11"/>
                        </a:rPr>
                        <a:t>https://www.facebook.com/730673597033950/</a:t>
                      </a:r>
                      <a:endParaRPr lang="el-GR" sz="1000" dirty="0">
                        <a:effectLst/>
                        <a:latin typeface="Calibri"/>
                        <a:ea typeface="Calibri"/>
                        <a:cs typeface="Times New Roman"/>
                      </a:endParaRPr>
                    </a:p>
                  </a:txBody>
                  <a:tcPr marL="25024" marR="25024" marT="25024" marB="25024"/>
                </a:tc>
              </a:tr>
            </a:tbl>
          </a:graphicData>
        </a:graphic>
      </p:graphicFrame>
    </p:spTree>
    <p:extLst>
      <p:ext uri="{BB962C8B-B14F-4D97-AF65-F5344CB8AC3E}">
        <p14:creationId xmlns:p14="http://schemas.microsoft.com/office/powerpoint/2010/main" val="56933525"/>
      </p:ext>
    </p:extLst>
  </p:cSld>
  <p:clrMapOvr>
    <a:masterClrMapping/>
  </p:clrMapOvr>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Πίνακας 1"/>
          <p:cNvGraphicFramePr>
            <a:graphicFrameLocks noGrp="1"/>
          </p:cNvGraphicFramePr>
          <p:nvPr>
            <p:extLst>
              <p:ext uri="{D42A27DB-BD31-4B8C-83A1-F6EECF244321}">
                <p14:modId xmlns:p14="http://schemas.microsoft.com/office/powerpoint/2010/main" val="215212198"/>
              </p:ext>
            </p:extLst>
          </p:nvPr>
        </p:nvGraphicFramePr>
        <p:xfrm>
          <a:off x="755577" y="548680"/>
          <a:ext cx="6921574" cy="5400600"/>
        </p:xfrm>
        <a:graphic>
          <a:graphicData uri="http://schemas.openxmlformats.org/drawingml/2006/table">
            <a:tbl>
              <a:tblPr>
                <a:tableStyleId>{5C22544A-7EE6-4342-B048-85BDC9FD1C3A}</a:tableStyleId>
              </a:tblPr>
              <a:tblGrid>
                <a:gridCol w="2438788"/>
                <a:gridCol w="4281145"/>
                <a:gridCol w="201641"/>
              </a:tblGrid>
              <a:tr h="1658391">
                <a:tc>
                  <a:txBody>
                    <a:bodyPr/>
                    <a:lstStyle/>
                    <a:p>
                      <a:pPr>
                        <a:lnSpc>
                          <a:spcPct val="115000"/>
                        </a:lnSpc>
                        <a:spcAft>
                          <a:spcPts val="1000"/>
                        </a:spcAft>
                      </a:pPr>
                      <a:r>
                        <a:rPr lang="el-GR" sz="1200">
                          <a:effectLst/>
                        </a:rPr>
                        <a:t>ΜΑΘΗΜΑΤΙΚΑ ΠΡΟΒΛΗΜΑΤΑ, ΓΡΙΦΟΙ, ΣΠΑΖΟΚΕΦΑΛΙΕΣ , ΙΣΤΟΡΙΕΣ</a:t>
                      </a:r>
                      <a:endParaRPr lang="el-GR" sz="1100">
                        <a:effectLst/>
                        <a:latin typeface="Calibri"/>
                        <a:ea typeface="Calibri"/>
                        <a:cs typeface="Times New Roman"/>
                      </a:endParaRPr>
                    </a:p>
                  </a:txBody>
                  <a:tcPr marL="28575" marR="28575" marT="28575" marB="28575"/>
                </a:tc>
                <a:tc>
                  <a:txBody>
                    <a:bodyPr/>
                    <a:lstStyle/>
                    <a:p>
                      <a:pPr>
                        <a:lnSpc>
                          <a:spcPct val="115000"/>
                        </a:lnSpc>
                        <a:spcAft>
                          <a:spcPts val="1000"/>
                        </a:spcAft>
                      </a:pPr>
                      <a:r>
                        <a:rPr lang="el-GR" sz="1200" u="sng">
                          <a:effectLst/>
                          <a:hlinkClick r:id="rId2"/>
                        </a:rPr>
                        <a:t>https://www.facebook.com/1639689982996481/</a:t>
                      </a:r>
                      <a:endParaRPr lang="el-GR" sz="1100">
                        <a:effectLst/>
                        <a:latin typeface="Calibri"/>
                        <a:ea typeface="Calibri"/>
                        <a:cs typeface="Times New Roman"/>
                      </a:endParaRPr>
                    </a:p>
                  </a:txBody>
                  <a:tcPr marL="28575" marR="28575" marT="28575" marB="28575"/>
                </a:tc>
                <a:tc>
                  <a:txBody>
                    <a:bodyPr/>
                    <a:lstStyle/>
                    <a:p>
                      <a:pPr>
                        <a:lnSpc>
                          <a:spcPct val="115000"/>
                        </a:lnSpc>
                        <a:spcAft>
                          <a:spcPts val="1000"/>
                        </a:spcAft>
                      </a:pPr>
                      <a:r>
                        <a:rPr lang="el-GR" sz="1100">
                          <a:effectLst/>
                        </a:rPr>
                        <a:t> </a:t>
                      </a:r>
                      <a:endParaRPr lang="el-GR" sz="1100">
                        <a:effectLst/>
                        <a:latin typeface="Calibri"/>
                        <a:ea typeface="Calibri"/>
                        <a:cs typeface="Times New Roman"/>
                      </a:endParaRPr>
                    </a:p>
                  </a:txBody>
                  <a:tcPr marL="0" marR="0" marT="0" marB="0" anchor="ctr"/>
                </a:tc>
              </a:tr>
              <a:tr h="877348">
                <a:tc>
                  <a:txBody>
                    <a:bodyPr/>
                    <a:lstStyle/>
                    <a:p>
                      <a:pPr>
                        <a:lnSpc>
                          <a:spcPct val="115000"/>
                        </a:lnSpc>
                        <a:spcAft>
                          <a:spcPts val="1000"/>
                        </a:spcAft>
                      </a:pPr>
                      <a:r>
                        <a:rPr lang="en-US" sz="1200">
                          <a:effectLst/>
                        </a:rPr>
                        <a:t>LISARI GATE</a:t>
                      </a:r>
                      <a:endParaRPr lang="el-GR" sz="1100">
                        <a:effectLst/>
                        <a:latin typeface="Calibri"/>
                        <a:ea typeface="Calibri"/>
                        <a:cs typeface="Times New Roman"/>
                      </a:endParaRPr>
                    </a:p>
                  </a:txBody>
                  <a:tcPr marL="28575" marR="28575" marT="28575" marB="28575"/>
                </a:tc>
                <a:tc>
                  <a:txBody>
                    <a:bodyPr/>
                    <a:lstStyle/>
                    <a:p>
                      <a:pPr>
                        <a:lnSpc>
                          <a:spcPct val="115000"/>
                        </a:lnSpc>
                        <a:spcAft>
                          <a:spcPts val="1000"/>
                        </a:spcAft>
                      </a:pPr>
                      <a:r>
                        <a:rPr lang="el-GR" sz="1200" u="sng">
                          <a:effectLst/>
                          <a:hlinkClick r:id="rId3"/>
                        </a:rPr>
                        <a:t>https://www.facebook.com/groups/lisari.gate/</a:t>
                      </a:r>
                      <a:endParaRPr lang="el-GR" sz="1100">
                        <a:effectLst/>
                        <a:latin typeface="Calibri"/>
                        <a:ea typeface="Calibri"/>
                        <a:cs typeface="Times New Roman"/>
                      </a:endParaRPr>
                    </a:p>
                  </a:txBody>
                  <a:tcPr marL="28575" marR="28575" marT="28575" marB="28575"/>
                </a:tc>
                <a:tc>
                  <a:txBody>
                    <a:bodyPr/>
                    <a:lstStyle/>
                    <a:p>
                      <a:pPr>
                        <a:lnSpc>
                          <a:spcPct val="115000"/>
                        </a:lnSpc>
                        <a:spcAft>
                          <a:spcPts val="1000"/>
                        </a:spcAft>
                      </a:pPr>
                      <a:r>
                        <a:rPr lang="el-GR" sz="1100">
                          <a:effectLst/>
                        </a:rPr>
                        <a:t> </a:t>
                      </a:r>
                      <a:endParaRPr lang="el-GR" sz="1100">
                        <a:effectLst/>
                        <a:latin typeface="Calibri"/>
                        <a:ea typeface="Calibri"/>
                        <a:cs typeface="Times New Roman"/>
                      </a:endParaRPr>
                    </a:p>
                  </a:txBody>
                  <a:tcPr marL="0" marR="0" marT="0" marB="0" anchor="ctr"/>
                </a:tc>
              </a:tr>
              <a:tr h="1453936">
                <a:tc>
                  <a:txBody>
                    <a:bodyPr/>
                    <a:lstStyle/>
                    <a:p>
                      <a:pPr>
                        <a:lnSpc>
                          <a:spcPct val="115000"/>
                        </a:lnSpc>
                        <a:spcAft>
                          <a:spcPts val="1000"/>
                        </a:spcAft>
                      </a:pPr>
                      <a:r>
                        <a:rPr lang="en-US" sz="1200">
                          <a:effectLst/>
                        </a:rPr>
                        <a:t>Math Time</a:t>
                      </a:r>
                      <a:r>
                        <a:rPr lang="el-GR" sz="1200">
                          <a:effectLst/>
                        </a:rPr>
                        <a:t> - Ώρα για Μαθηματικά</a:t>
                      </a:r>
                      <a:endParaRPr lang="el-GR" sz="1100">
                        <a:effectLst/>
                      </a:endParaRPr>
                    </a:p>
                    <a:p>
                      <a:pPr>
                        <a:lnSpc>
                          <a:spcPct val="115000"/>
                        </a:lnSpc>
                        <a:spcAft>
                          <a:spcPts val="1000"/>
                        </a:spcAft>
                      </a:pPr>
                      <a:r>
                        <a:rPr lang="en-US" sz="1200">
                          <a:effectLst/>
                        </a:rPr>
                        <a:t> </a:t>
                      </a:r>
                      <a:endParaRPr lang="el-GR" sz="1100">
                        <a:effectLst/>
                        <a:latin typeface="Calibri"/>
                        <a:ea typeface="Calibri"/>
                        <a:cs typeface="Times New Roman"/>
                      </a:endParaRPr>
                    </a:p>
                  </a:txBody>
                  <a:tcPr marL="28575" marR="28575" marT="28575" marB="28575"/>
                </a:tc>
                <a:tc>
                  <a:txBody>
                    <a:bodyPr/>
                    <a:lstStyle/>
                    <a:p>
                      <a:pPr>
                        <a:lnSpc>
                          <a:spcPct val="115000"/>
                        </a:lnSpc>
                        <a:spcAft>
                          <a:spcPts val="1000"/>
                        </a:spcAft>
                      </a:pPr>
                      <a:r>
                        <a:rPr lang="en-US" sz="1200" u="sng">
                          <a:effectLst/>
                          <a:hlinkClick r:id="rId4"/>
                        </a:rPr>
                        <a:t>https://www.facebook.com/groups/2053793248176671/</a:t>
                      </a:r>
                      <a:endParaRPr lang="el-GR" sz="1100">
                        <a:effectLst/>
                        <a:latin typeface="Calibri"/>
                        <a:ea typeface="Calibri"/>
                        <a:cs typeface="Times New Roman"/>
                      </a:endParaRPr>
                    </a:p>
                  </a:txBody>
                  <a:tcPr marL="28575" marR="28575" marT="28575" marB="28575"/>
                </a:tc>
                <a:tc>
                  <a:txBody>
                    <a:bodyPr/>
                    <a:lstStyle/>
                    <a:p>
                      <a:pPr>
                        <a:lnSpc>
                          <a:spcPct val="115000"/>
                        </a:lnSpc>
                        <a:spcAft>
                          <a:spcPts val="1000"/>
                        </a:spcAft>
                      </a:pPr>
                      <a:r>
                        <a:rPr lang="el-GR" sz="1100">
                          <a:effectLst/>
                        </a:rPr>
                        <a:t> </a:t>
                      </a:r>
                      <a:endParaRPr lang="el-GR" sz="1100">
                        <a:effectLst/>
                        <a:latin typeface="Calibri"/>
                        <a:ea typeface="Calibri"/>
                        <a:cs typeface="Times New Roman"/>
                      </a:endParaRPr>
                    </a:p>
                  </a:txBody>
                  <a:tcPr marL="0" marR="0" marT="0" marB="0" anchor="ctr"/>
                </a:tc>
              </a:tr>
              <a:tr h="1410925">
                <a:tc>
                  <a:txBody>
                    <a:bodyPr/>
                    <a:lstStyle/>
                    <a:p>
                      <a:pPr>
                        <a:lnSpc>
                          <a:spcPct val="115000"/>
                        </a:lnSpc>
                        <a:spcAft>
                          <a:spcPts val="1000"/>
                        </a:spcAft>
                      </a:pPr>
                      <a:r>
                        <a:rPr lang="en-US" sz="1200">
                          <a:effectLst/>
                        </a:rPr>
                        <a:t>ΜΑΘΗΜΑΤΙΚΟΣ ΠΕΡΙΗΓΗΤΗΣ</a:t>
                      </a:r>
                      <a:endParaRPr lang="el-GR" sz="1100">
                        <a:effectLst/>
                        <a:latin typeface="Calibri"/>
                        <a:ea typeface="Calibri"/>
                        <a:cs typeface="Times New Roman"/>
                      </a:endParaRPr>
                    </a:p>
                  </a:txBody>
                  <a:tcPr marL="28575" marR="28575" marT="28575" marB="28575"/>
                </a:tc>
                <a:tc gridSpan="2">
                  <a:txBody>
                    <a:bodyPr/>
                    <a:lstStyle/>
                    <a:p>
                      <a:pPr>
                        <a:lnSpc>
                          <a:spcPct val="115000"/>
                        </a:lnSpc>
                        <a:spcAft>
                          <a:spcPts val="1000"/>
                        </a:spcAft>
                      </a:pPr>
                      <a:r>
                        <a:rPr lang="en-US" sz="1100" dirty="0">
                          <a:effectLst/>
                        </a:rPr>
                        <a:t> </a:t>
                      </a:r>
                      <a:endParaRPr lang="el-GR" sz="1100" dirty="0">
                        <a:effectLst/>
                      </a:endParaRPr>
                    </a:p>
                    <a:p>
                      <a:pPr>
                        <a:lnSpc>
                          <a:spcPct val="115000"/>
                        </a:lnSpc>
                        <a:spcAft>
                          <a:spcPts val="1000"/>
                        </a:spcAft>
                      </a:pPr>
                      <a:r>
                        <a:rPr lang="en-US" sz="1200" u="sng" dirty="0">
                          <a:effectLst/>
                          <a:hlinkClick r:id="rId5"/>
                        </a:rPr>
                        <a:t>https://www.facebook.com/mathp.gr/</a:t>
                      </a:r>
                      <a:endParaRPr lang="el-GR" sz="1100" dirty="0">
                        <a:effectLst/>
                        <a:latin typeface="Calibri"/>
                        <a:ea typeface="Calibri"/>
                        <a:cs typeface="Times New Roman"/>
                      </a:endParaRPr>
                    </a:p>
                  </a:txBody>
                  <a:tcPr marL="28575" marR="28575" marT="28575" marB="28575"/>
                </a:tc>
                <a:tc hMerge="1">
                  <a:txBody>
                    <a:bodyPr/>
                    <a:lstStyle/>
                    <a:p>
                      <a:endParaRPr lang="el-GR"/>
                    </a:p>
                  </a:txBody>
                  <a:tcPr/>
                </a:tc>
              </a:tr>
            </a:tbl>
          </a:graphicData>
        </a:graphic>
      </p:graphicFrame>
    </p:spTree>
    <p:extLst>
      <p:ext uri="{BB962C8B-B14F-4D97-AF65-F5344CB8AC3E}">
        <p14:creationId xmlns:p14="http://schemas.microsoft.com/office/powerpoint/2010/main" val="1400732704"/>
      </p:ext>
    </p:extLst>
  </p:cSld>
  <p:clrMapOvr>
    <a:masterClrMapping/>
  </p:clrMapOvr>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Ορθογώνιο 1"/>
          <p:cNvSpPr/>
          <p:nvPr/>
        </p:nvSpPr>
        <p:spPr>
          <a:xfrm>
            <a:off x="323528" y="332656"/>
            <a:ext cx="8280920" cy="5632311"/>
          </a:xfrm>
          <a:prstGeom prst="rect">
            <a:avLst/>
          </a:prstGeom>
        </p:spPr>
        <p:txBody>
          <a:bodyPr wrap="square">
            <a:spAutoFit/>
          </a:bodyPr>
          <a:lstStyle/>
          <a:p>
            <a:r>
              <a:rPr lang="el-GR" b="1" dirty="0"/>
              <a:t>Ελληνική Μαθηματική Εταιρεία</a:t>
            </a:r>
          </a:p>
          <a:p>
            <a:r>
              <a:rPr lang="el-GR" b="1" dirty="0"/>
              <a:t> </a:t>
            </a:r>
          </a:p>
          <a:p>
            <a:r>
              <a:rPr lang="el-GR" dirty="0"/>
              <a:t/>
            </a:r>
            <a:br>
              <a:rPr lang="el-GR" dirty="0"/>
            </a:br>
            <a:r>
              <a:rPr lang="el-GR" dirty="0"/>
              <a:t>Από τη </a:t>
            </a:r>
            <a:r>
              <a:rPr lang="el-GR" dirty="0" err="1"/>
              <a:t>Βικιπαίδεια</a:t>
            </a:r>
            <a:r>
              <a:rPr lang="el-GR" dirty="0"/>
              <a:t>, την ελεύθερη εγκυκλοπαίδεια</a:t>
            </a:r>
          </a:p>
          <a:p>
            <a:r>
              <a:rPr lang="el-GR" dirty="0"/>
              <a:t>Η </a:t>
            </a:r>
            <a:r>
              <a:rPr lang="el-GR" b="1" dirty="0"/>
              <a:t>Ελληνική Μαθηματική Εταιρεία</a:t>
            </a:r>
            <a:r>
              <a:rPr lang="el-GR" dirty="0"/>
              <a:t> (ΕΜΕ) είναι εταιρεία που ιδρύθηκε με σκοπό να προαχθούν και να διαδοθούν τα </a:t>
            </a:r>
            <a:r>
              <a:rPr lang="el-GR" u="sng" dirty="0">
                <a:hlinkClick r:id="rId2" tooltip="Μαθηματικά"/>
              </a:rPr>
              <a:t>μαθηματικά</a:t>
            </a:r>
            <a:r>
              <a:rPr lang="el-GR" dirty="0"/>
              <a:t> ως επιστήμη στην </a:t>
            </a:r>
            <a:r>
              <a:rPr lang="el-GR" u="sng" dirty="0">
                <a:hlinkClick r:id="rId3" tooltip="Ελλάδα"/>
              </a:rPr>
              <a:t>Ελλάδα</a:t>
            </a:r>
            <a:r>
              <a:rPr lang="el-GR" dirty="0"/>
              <a:t>.</a:t>
            </a:r>
          </a:p>
          <a:p>
            <a:r>
              <a:rPr lang="el-GR" b="1" dirty="0"/>
              <a:t>Πίνακας περιεχομένων</a:t>
            </a:r>
          </a:p>
          <a:p>
            <a:r>
              <a:rPr lang="el-GR" dirty="0"/>
              <a:t>  [Απόκρυψη] </a:t>
            </a:r>
          </a:p>
          <a:p>
            <a:pPr lvl="0"/>
            <a:r>
              <a:rPr lang="el-GR" dirty="0">
                <a:hlinkClick r:id="rId4"/>
              </a:rPr>
              <a:t>1Η Εταιρεία</a:t>
            </a:r>
            <a:endParaRPr lang="el-GR" dirty="0"/>
          </a:p>
          <a:p>
            <a:pPr lvl="0"/>
            <a:r>
              <a:rPr lang="el-GR" dirty="0">
                <a:hlinkClick r:id="rId5"/>
              </a:rPr>
              <a:t>2Ιστορικό</a:t>
            </a:r>
            <a:endParaRPr lang="el-GR" dirty="0"/>
          </a:p>
          <a:p>
            <a:pPr lvl="0"/>
            <a:r>
              <a:rPr lang="el-GR" dirty="0">
                <a:hlinkClick r:id="rId6"/>
              </a:rPr>
              <a:t>3Οι δραστηριότητες της ΕΜΕ</a:t>
            </a:r>
            <a:endParaRPr lang="el-GR" dirty="0"/>
          </a:p>
          <a:p>
            <a:pPr lvl="0"/>
            <a:r>
              <a:rPr lang="el-GR" dirty="0">
                <a:hlinkClick r:id="rId7"/>
              </a:rPr>
              <a:t>4Εξωτερικοί σύνδεσμοι</a:t>
            </a:r>
            <a:endParaRPr lang="el-GR" dirty="0"/>
          </a:p>
          <a:p>
            <a:pPr lvl="0"/>
            <a:r>
              <a:rPr lang="el-GR" dirty="0">
                <a:hlinkClick r:id="rId8"/>
              </a:rPr>
              <a:t>5Παραπομπές</a:t>
            </a:r>
            <a:endParaRPr lang="el-GR" dirty="0"/>
          </a:p>
          <a:p>
            <a:r>
              <a:rPr lang="el-GR" dirty="0"/>
              <a:t>Η </a:t>
            </a:r>
            <a:r>
              <a:rPr lang="el-GR" dirty="0" err="1"/>
              <a:t>Εταιρεία[</a:t>
            </a:r>
            <a:r>
              <a:rPr lang="el-GR" u="sng" dirty="0" err="1">
                <a:hlinkClick r:id="rId9" tooltip="Επεξεργασία ενότητας: Η Εταιρεία"/>
              </a:rPr>
              <a:t>Επεξεργασία</a:t>
            </a:r>
            <a:r>
              <a:rPr lang="el-GR" dirty="0"/>
              <a:t> | </a:t>
            </a:r>
            <a:r>
              <a:rPr lang="el-GR" u="sng" dirty="0">
                <a:hlinkClick r:id="rId10" tooltip="Επεξεργασία ενότητας: Η Εταιρεία"/>
              </a:rPr>
              <a:t>επεξεργασία κώδικα</a:t>
            </a:r>
            <a:r>
              <a:rPr lang="el-GR" dirty="0"/>
              <a:t>]</a:t>
            </a:r>
            <a:endParaRPr lang="el-GR" b="1" dirty="0"/>
          </a:p>
          <a:p>
            <a:r>
              <a:rPr lang="el-GR" dirty="0"/>
              <a:t>Ιδρύθηκε το </a:t>
            </a:r>
            <a:r>
              <a:rPr lang="el-GR" u="sng" dirty="0">
                <a:hlinkClick r:id="rId11" tooltip="1918"/>
              </a:rPr>
              <a:t>1918</a:t>
            </a:r>
            <a:r>
              <a:rPr lang="el-GR" dirty="0"/>
              <a:t> στην </a:t>
            </a:r>
            <a:r>
              <a:rPr lang="el-GR" u="sng" dirty="0">
                <a:hlinkClick r:id="rId12" tooltip="Αθήνα"/>
              </a:rPr>
              <a:t>Αθήνα</a:t>
            </a:r>
            <a:r>
              <a:rPr lang="el-GR" dirty="0"/>
              <a:t> με πρώτο γενικό γραμματέα το </a:t>
            </a:r>
            <a:r>
              <a:rPr lang="el-GR" u="sng" dirty="0">
                <a:hlinkClick r:id="rId13" tooltip="Νείλος Σακελλαρίου"/>
              </a:rPr>
              <a:t>Νείλο Σακελλαρίου</a:t>
            </a:r>
            <a:r>
              <a:rPr lang="el-GR" dirty="0"/>
              <a:t>, ο οποίος ήταν πρόεδρος της ΕΜΕ από το 1929 ως το θάνατό του, στις 16 Μαρτίου 1955. Η λειτουργία της βασίζεται στην εθελοντική προσφορά και μέλη της μπορούν να είναι πτυχιούχοι </a:t>
            </a:r>
            <a:r>
              <a:rPr lang="el-GR" u="sng" dirty="0">
                <a:hlinkClick r:id="rId14" tooltip="Μαθηματικός"/>
              </a:rPr>
              <a:t>μαθηματικοί</a:t>
            </a:r>
            <a:r>
              <a:rPr lang="el-GR" dirty="0"/>
              <a:t>. Η ΕΜΕ διαθέτει σήμερα 35 τοπικά παραρτήματα κατανεμημένα σε ολόκληρο τον ελληνικό χώρο, τα οποία αναπτύσσουν τη δικιά τους δραστηριότητα. </a:t>
            </a:r>
          </a:p>
        </p:txBody>
      </p:sp>
    </p:spTree>
    <p:extLst>
      <p:ext uri="{BB962C8B-B14F-4D97-AF65-F5344CB8AC3E}">
        <p14:creationId xmlns:p14="http://schemas.microsoft.com/office/powerpoint/2010/main" val="342152929"/>
      </p:ext>
    </p:extLst>
  </p:cSld>
  <p:clrMapOvr>
    <a:masterClrMapping/>
  </p:clrMapOvr>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Ορθογώνιο 1"/>
          <p:cNvSpPr/>
          <p:nvPr/>
        </p:nvSpPr>
        <p:spPr>
          <a:xfrm>
            <a:off x="179512" y="0"/>
            <a:ext cx="8640960" cy="4247317"/>
          </a:xfrm>
          <a:prstGeom prst="rect">
            <a:avLst/>
          </a:prstGeom>
        </p:spPr>
        <p:txBody>
          <a:bodyPr wrap="square">
            <a:spAutoFit/>
          </a:bodyPr>
          <a:lstStyle/>
          <a:p>
            <a:r>
              <a:rPr lang="el-GR" dirty="0"/>
              <a:t>Σκοπός της Ελληνικής Μαθηματικής Εταιρείας είναι η προαγωγή και η διάδοση των διαφόρων κλάδων της Μαθηματικής Επιστήμης. Ο σκοπός αυτός επιτυγχάνεται μέσα από σειρά στόχων που έχουν τεθεί και που είναι σε γενικές γραμμές οι εξής:</a:t>
            </a:r>
          </a:p>
          <a:p>
            <a:pPr lvl="0"/>
            <a:r>
              <a:rPr lang="el-GR" dirty="0"/>
              <a:t>η πρόοδος της Επιστήμης των Μαθηματικών</a:t>
            </a:r>
          </a:p>
          <a:p>
            <a:pPr lvl="0"/>
            <a:r>
              <a:rPr lang="el-GR" dirty="0"/>
              <a:t>η ανάπτυξη της ελεύθερης ανταλλαγής των πληροφοριών μεταξύ των μαθηματικών, των επιστημόνων και της κοινωνίας</a:t>
            </a:r>
          </a:p>
          <a:p>
            <a:pPr lvl="0"/>
            <a:r>
              <a:rPr lang="el-GR" dirty="0"/>
              <a:t>η ανάπτυξη και η συντήρηση της επιστημονικής ακεραιότητας και η βελτίωση των δυνατοτήτων των μελών της</a:t>
            </a:r>
          </a:p>
          <a:p>
            <a:pPr lvl="0"/>
            <a:r>
              <a:rPr lang="el-GR" dirty="0"/>
              <a:t>η ουσιαστική και συνεχής βελτίωση της μαθηματικής εκπαίδευσης και η πρόοδος της γενικής εκπαίδευσης</a:t>
            </a:r>
          </a:p>
          <a:p>
            <a:pPr lvl="0"/>
            <a:r>
              <a:rPr lang="el-GR" dirty="0"/>
              <a:t>η προσέγγιση του Έλληνα μαθηματικού, η ενημέρωσή του για κάθε πρόσφατη πρόοδο της επιστήμης και της τεχνολογίας και η προσφορά πρακτικής βοήθειας σε θέματα που τον αφορούν κατά τη διάρκεια της ακαδημαϊκής, εκπαιδευτικής και διδακτικής εργασίας του</a:t>
            </a:r>
          </a:p>
          <a:p>
            <a:r>
              <a:rPr lang="el-GR" dirty="0" err="1"/>
              <a:t>Ιστορικό[</a:t>
            </a:r>
            <a:r>
              <a:rPr lang="el-GR" u="sng" dirty="0" err="1">
                <a:hlinkClick r:id="rId2" tooltip="Επεξεργασία ενότητας: Ιστορικό"/>
              </a:rPr>
              <a:t>Επεξεργασία</a:t>
            </a:r>
            <a:r>
              <a:rPr lang="el-GR" dirty="0"/>
              <a:t> | </a:t>
            </a:r>
            <a:r>
              <a:rPr lang="el-GR" u="sng" dirty="0">
                <a:hlinkClick r:id="rId3" tooltip="Επεξεργασία ενότητας: Ιστορικό"/>
              </a:rPr>
              <a:t>επεξεργασία κώδικα</a:t>
            </a:r>
            <a:r>
              <a:rPr lang="el-GR" dirty="0" smtClean="0"/>
              <a:t>]</a:t>
            </a:r>
          </a:p>
          <a:p>
            <a:endParaRPr lang="el-GR" b="1" dirty="0"/>
          </a:p>
        </p:txBody>
      </p:sp>
    </p:spTree>
    <p:extLst>
      <p:ext uri="{BB962C8B-B14F-4D97-AF65-F5344CB8AC3E}">
        <p14:creationId xmlns:p14="http://schemas.microsoft.com/office/powerpoint/2010/main" val="1543685044"/>
      </p:ext>
    </p:extLst>
  </p:cSld>
  <p:clrMapOvr>
    <a:masterClrMapping/>
  </p:clrMapOvr>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Ορθογώνιο 1"/>
          <p:cNvSpPr/>
          <p:nvPr/>
        </p:nvSpPr>
        <p:spPr>
          <a:xfrm>
            <a:off x="467544" y="474345"/>
            <a:ext cx="7848872" cy="3416320"/>
          </a:xfrm>
          <a:prstGeom prst="rect">
            <a:avLst/>
          </a:prstGeom>
        </p:spPr>
        <p:txBody>
          <a:bodyPr wrap="square">
            <a:spAutoFit/>
          </a:bodyPr>
          <a:lstStyle/>
          <a:p>
            <a:r>
              <a:rPr lang="el-GR" dirty="0" smtClean="0"/>
              <a:t>Η ίδρυση της Εταιρείας αποφασίστηκε έπειτα από τη συγκέντρωση 93 καθηγητών Μαθηματικών σε μια αίθουσα του </a:t>
            </a:r>
            <a:r>
              <a:rPr lang="el-GR" u="sng" dirty="0" smtClean="0">
                <a:hlinkClick r:id="rId2" tooltip="ΕΚΠΑ"/>
              </a:rPr>
              <a:t>πανεπιστημίου Αθηνών</a:t>
            </a:r>
            <a:r>
              <a:rPr lang="el-GR" dirty="0" smtClean="0"/>
              <a:t>. Οι καθηγητές εκείνοι εξέλεξαν επιτροπή για να συνταχθεί καταστατικό και να προετοιμαστεί γενική συνέλευση. Η πρώτη γενική συνέλευση έγινε στις </a:t>
            </a:r>
            <a:r>
              <a:rPr lang="el-GR" u="sng" dirty="0" smtClean="0">
                <a:hlinkClick r:id="rId3" tooltip="8 Απριλίου"/>
              </a:rPr>
              <a:t>8 Απριλίου</a:t>
            </a:r>
            <a:r>
              <a:rPr lang="el-GR" u="sng" baseline="30000" dirty="0" smtClean="0">
                <a:hlinkClick r:id="rId4"/>
              </a:rPr>
              <a:t>[1]</a:t>
            </a:r>
            <a:r>
              <a:rPr lang="el-GR" dirty="0" smtClean="0"/>
              <a:t> </a:t>
            </a:r>
            <a:r>
              <a:rPr lang="el-GR" u="sng" dirty="0" smtClean="0">
                <a:hlinkClick r:id="rId5" tooltip="1918"/>
              </a:rPr>
              <a:t>1918</a:t>
            </a:r>
            <a:r>
              <a:rPr lang="el-GR" dirty="0" smtClean="0"/>
              <a:t>. Μετά την ανάγνωση του καταστατικού έγινε σχετική συζήτηση και η έγκρισή του, με μικρές τροποποιήσεις. Μία εβδομάδα μετά εξελέγησαν επίτιμοι πρόεδροι στη διάρκεια νέας συνέλευσης οι πανεπιστημιακοί </a:t>
            </a:r>
            <a:r>
              <a:rPr lang="el-GR" u="sng" dirty="0" smtClean="0">
                <a:hlinkClick r:id="rId6" tooltip="Δημήτριος Αιγινήτης (πανεπιστημιακός)"/>
              </a:rPr>
              <a:t>Δημήτριος Αιγινήτης</a:t>
            </a:r>
            <a:r>
              <a:rPr lang="el-GR" dirty="0" smtClean="0"/>
              <a:t> και </a:t>
            </a:r>
            <a:r>
              <a:rPr lang="el-GR" u="sng" dirty="0" smtClean="0">
                <a:hlinkClick r:id="rId7" tooltip="Ιωάννης Χατζηδάκης (δεν έχει γραφτεί ακόμα)"/>
              </a:rPr>
              <a:t>Ιωάννης Χατζηδάκης</a:t>
            </a:r>
            <a:r>
              <a:rPr lang="el-GR" dirty="0" smtClean="0"/>
              <a:t>.</a:t>
            </a:r>
            <a:r>
              <a:rPr lang="el-GR" u="sng" baseline="30000" dirty="0" smtClean="0">
                <a:hlinkClick r:id="rId8"/>
              </a:rPr>
              <a:t>[2]</a:t>
            </a:r>
            <a:r>
              <a:rPr lang="el-GR" dirty="0" smtClean="0"/>
              <a:t> Στη συνέχεια έγινε εκλογή εφορευτικής επιτροπής για τις αρχαιρεσίες. Εξελέγη διοικητικό συμβούλιο, αποτελούμενο από 11 μέλη, με πρόεδρο το </a:t>
            </a:r>
            <a:r>
              <a:rPr lang="el-GR" u="sng" dirty="0" smtClean="0">
                <a:hlinkClick r:id="rId9" tooltip="Νικόλαος Χατζηδάκης (δεν έχει γραφτεί ακόμα)"/>
              </a:rPr>
              <a:t>Νίκο Χατζηδάκη</a:t>
            </a:r>
            <a:r>
              <a:rPr lang="el-GR" dirty="0" smtClean="0"/>
              <a:t>, αντιπρόεδρο το </a:t>
            </a:r>
            <a:r>
              <a:rPr lang="el-GR" u="sng" dirty="0" smtClean="0">
                <a:hlinkClick r:id="rId10" tooltip="Γεώργιος Ρεμούνδος"/>
              </a:rPr>
              <a:t>Γεώργιο Ρεμούνδο</a:t>
            </a:r>
            <a:r>
              <a:rPr lang="el-GR" dirty="0" smtClean="0"/>
              <a:t> και γενικό γραμματέα το </a:t>
            </a:r>
            <a:r>
              <a:rPr lang="el-GR" u="sng" dirty="0" smtClean="0">
                <a:hlinkClick r:id="rId11" tooltip="Νείλος Σακελλαρίου"/>
              </a:rPr>
              <a:t>Νείλο Σακελλαρίου</a:t>
            </a:r>
            <a:r>
              <a:rPr lang="el-GR" dirty="0" smtClean="0"/>
              <a:t>. Η πρώτη βράβευση μαθητή σε διαγωνισμό έγινε το </a:t>
            </a:r>
            <a:r>
              <a:rPr lang="el-GR" u="sng" dirty="0" smtClean="0">
                <a:hlinkClick r:id="rId12" tooltip="1933"/>
              </a:rPr>
              <a:t>1933</a:t>
            </a:r>
            <a:r>
              <a:rPr lang="el-GR" dirty="0" smtClean="0"/>
              <a:t>.</a:t>
            </a:r>
            <a:endParaRPr lang="el-GR" dirty="0"/>
          </a:p>
        </p:txBody>
      </p:sp>
    </p:spTree>
    <p:extLst>
      <p:ext uri="{BB962C8B-B14F-4D97-AF65-F5344CB8AC3E}">
        <p14:creationId xmlns:p14="http://schemas.microsoft.com/office/powerpoint/2010/main" val="1751266014"/>
      </p:ext>
    </p:extLst>
  </p:cSld>
  <p:clrMapOvr>
    <a:masterClrMapping/>
  </p:clrMapOvr>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circle(in)">
                                      <p:cBhvr>
                                        <p:cTn id="12" dur="2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allAtOnce"/>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Ορθογώνιο 1"/>
          <p:cNvSpPr/>
          <p:nvPr/>
        </p:nvSpPr>
        <p:spPr>
          <a:xfrm>
            <a:off x="107504" y="332656"/>
            <a:ext cx="8784976" cy="6186309"/>
          </a:xfrm>
          <a:prstGeom prst="rect">
            <a:avLst/>
          </a:prstGeom>
        </p:spPr>
        <p:txBody>
          <a:bodyPr wrap="square">
            <a:spAutoFit/>
          </a:bodyPr>
          <a:lstStyle/>
          <a:p>
            <a:r>
              <a:rPr lang="el-GR" dirty="0"/>
              <a:t>Οι δραστηριότητες της </a:t>
            </a:r>
            <a:r>
              <a:rPr lang="el-GR" dirty="0" err="1"/>
              <a:t>ΕΜΕ[</a:t>
            </a:r>
            <a:r>
              <a:rPr lang="el-GR" u="sng" dirty="0" err="1">
                <a:hlinkClick r:id="rId2" tooltip="Επεξεργασία ενότητας: Οι δραστηριότητες της ΕΜΕ"/>
              </a:rPr>
              <a:t>Επεξεργασία</a:t>
            </a:r>
            <a:r>
              <a:rPr lang="el-GR" dirty="0"/>
              <a:t> | </a:t>
            </a:r>
            <a:r>
              <a:rPr lang="el-GR" u="sng" dirty="0">
                <a:hlinkClick r:id="rId3" tooltip="Επεξεργασία ενότητας: Οι δραστηριότητες της ΕΜΕ"/>
              </a:rPr>
              <a:t>επεξεργασία κώδικα</a:t>
            </a:r>
            <a:r>
              <a:rPr lang="el-GR" dirty="0"/>
              <a:t>]</a:t>
            </a:r>
            <a:endParaRPr lang="el-GR" b="1" dirty="0"/>
          </a:p>
          <a:p>
            <a:r>
              <a:rPr lang="el-GR" dirty="0"/>
              <a:t>Για την επίτευξη και την ολοκλήρωση των ανωτέρω στόχων το Διοικητικό Συμβούλιο και οι σχετικές επιτροπές της ΕΜΕ απασχολούνται μεθοδικά με συνοχή και ευθύνη, και προσφέρουν εθελοντικά το χρόνο τους, τις ιδέες τους και τις γνώσεις τους. Στο πλαίσιο των δραστηριοτήτων που επιλέγει, οργανώνει και παρακολουθεί το Διοικητικό Συμβούλιο για την επίτευξη των στόχων της Εταιρείας ανήκουν:</a:t>
            </a:r>
          </a:p>
          <a:p>
            <a:pPr lvl="0"/>
            <a:r>
              <a:rPr lang="el-GR" dirty="0"/>
              <a:t>Η έκδοση περιοδικών εντύπων και άλλων δημοσιευμάτων, επίσης η ανταλλαγή δημοσιευμάτων ανάμεσα στη Μαθηματική Εταιρεία και άλλες Επιστημονικές Εταιρείες, Σωματεία ή Ιδρύματα της Χώρας μας και του εξωτερικού που επιδιώκουν τους ίδιους ή παραπλήσιους σκοπούς.</a:t>
            </a:r>
          </a:p>
          <a:p>
            <a:pPr lvl="0"/>
            <a:r>
              <a:rPr lang="el-GR" dirty="0"/>
              <a:t>Η οργάνωση και λειτουργία βιβλιοθήκης.</a:t>
            </a:r>
          </a:p>
          <a:p>
            <a:pPr lvl="0"/>
            <a:r>
              <a:rPr lang="el-GR" dirty="0"/>
              <a:t>Η πραγματοποίηση διαλέξεων και συζητήσεων, η διεξαγωγή Σεμιναρίων, η οργάνωση Συνεδρίων, η ίδρυση Επιστημονικών Κέντρων και άλλες επιστημονικές δραστηριότητες και</a:t>
            </a:r>
          </a:p>
          <a:p>
            <a:pPr lvl="0"/>
            <a:r>
              <a:rPr lang="el-GR" dirty="0"/>
              <a:t>Η συνεχής βελτίωση των διαφόρων προγραμμάτων της εταιρείας και η υλοποίηση κάθε άλλης δραστηριότητας αντάξιας προς το κύρος και την ιστορία της ΕΜΕ.</a:t>
            </a:r>
          </a:p>
          <a:p>
            <a:r>
              <a:rPr lang="el-GR" dirty="0"/>
              <a:t>Ιδιαίτερη θέση στις δραστηριότητες της Ελληνικής Μαθηματικής Εταιρείας καταλαμβάνουν οι μαθητικοί διαγωνισμοί που διοργανώνει κάθε χρόνο. Η διαδικασία δομείται ιεραρχικά από τρεις πανελλήνιους διαγωνισμούς: «Θαλής», «Ευκλείδης» και «Αρχιμήδης». Στους διαγωνισμούς λαμβάνουν μέρος μαθητές των δύο τελευταίων τάξεων του Γυμνασίου και μαθητές όλων των τάξεων του Λυκείου. Από τη διαδικασία, επιλέγονται οι Εθνικές ομάδες μαθηματικών (μικρών για το Γυμνάσιο και μεγάλων για το Λύκειο) οι οποίες εκπροσωπούν την Ελλάδα στις Βαλκανικές και Διεθνείς Μαθηματικές Ολυμπιάδες.</a:t>
            </a:r>
          </a:p>
        </p:txBody>
      </p:sp>
    </p:spTree>
    <p:extLst>
      <p:ext uri="{BB962C8B-B14F-4D97-AF65-F5344CB8AC3E}">
        <p14:creationId xmlns:p14="http://schemas.microsoft.com/office/powerpoint/2010/main" val="2632395771"/>
      </p:ext>
    </p:extLst>
  </p:cSld>
  <p:clrMapOvr>
    <a:masterClrMapping/>
  </p:clrMapOvr>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Ορθογώνιο 2"/>
          <p:cNvSpPr/>
          <p:nvPr/>
        </p:nvSpPr>
        <p:spPr>
          <a:xfrm>
            <a:off x="1691680" y="260648"/>
            <a:ext cx="5472608" cy="1200329"/>
          </a:xfrm>
          <a:prstGeom prst="rect">
            <a:avLst/>
          </a:prstGeom>
          <a:blipFill>
            <a:blip r:embed="rId2"/>
            <a:tile tx="0" ty="0" sx="100000" sy="100000" flip="none" algn="tl"/>
          </a:blipFill>
        </p:spPr>
        <p:txBody>
          <a:bodyPr wrap="square">
            <a:spAutoFit/>
          </a:bodyPr>
          <a:lstStyle/>
          <a:p>
            <a:r>
              <a:rPr lang="el-GR" dirty="0">
                <a:solidFill>
                  <a:srgbClr val="FF0000"/>
                </a:solidFill>
              </a:rPr>
              <a:t>ΚΛΑΔΟΙ  ΤΟΜΕΙΣ  ΜΑΘΗΜΑΤΙΚΩΝ – ΜΑΘΗΜΑΤΙΚΗΣ ΕΠΙΣΤΗΜΗΣ  ΜΕ ΙΣΤΟΣΕΛΙΔΕΣ</a:t>
            </a:r>
          </a:p>
          <a:p>
            <a:r>
              <a:rPr lang="el-GR" dirty="0"/>
              <a:t/>
            </a:r>
            <a:br>
              <a:rPr lang="el-GR" dirty="0"/>
            </a:br>
            <a:endParaRPr lang="el-GR" dirty="0"/>
          </a:p>
        </p:txBody>
      </p:sp>
      <p:sp>
        <p:nvSpPr>
          <p:cNvPr id="4" name="Ορθογώνιο 3"/>
          <p:cNvSpPr/>
          <p:nvPr/>
        </p:nvSpPr>
        <p:spPr>
          <a:xfrm>
            <a:off x="179512" y="1556792"/>
            <a:ext cx="2448272" cy="646331"/>
          </a:xfrm>
          <a:prstGeom prst="rect">
            <a:avLst/>
          </a:prstGeom>
        </p:spPr>
        <p:txBody>
          <a:bodyPr wrap="square">
            <a:spAutoFit/>
          </a:bodyPr>
          <a:lstStyle/>
          <a:p>
            <a:r>
              <a:rPr lang="el-GR" u="sng" dirty="0">
                <a:hlinkClick r:id="rId3"/>
              </a:rPr>
              <a:t>Γραμμική Άλγεβρα</a:t>
            </a:r>
            <a:endParaRPr lang="el-GR" dirty="0"/>
          </a:p>
          <a:p>
            <a:r>
              <a:rPr lang="el-GR" dirty="0"/>
              <a:t>  </a:t>
            </a:r>
            <a:r>
              <a:rPr lang="el-GR" u="sng" dirty="0">
                <a:hlinkClick r:id="rId4"/>
              </a:rPr>
              <a:t>Θεωρία ομάδων</a:t>
            </a:r>
            <a:endParaRPr lang="el-GR" dirty="0"/>
          </a:p>
        </p:txBody>
      </p:sp>
      <p:sp>
        <p:nvSpPr>
          <p:cNvPr id="5" name="Ορθογώνιο 4"/>
          <p:cNvSpPr/>
          <p:nvPr/>
        </p:nvSpPr>
        <p:spPr>
          <a:xfrm>
            <a:off x="216178" y="2203123"/>
            <a:ext cx="2088232" cy="646331"/>
          </a:xfrm>
          <a:prstGeom prst="rect">
            <a:avLst/>
          </a:prstGeom>
        </p:spPr>
        <p:txBody>
          <a:bodyPr wrap="square">
            <a:spAutoFit/>
          </a:bodyPr>
          <a:lstStyle/>
          <a:p>
            <a:r>
              <a:rPr lang="el-GR" u="sng" dirty="0" smtClean="0">
                <a:hlinkClick r:id="rId5"/>
              </a:rPr>
              <a:t>Θεωρία </a:t>
            </a:r>
            <a:r>
              <a:rPr lang="el-GR" u="sng" dirty="0">
                <a:hlinkClick r:id="rId5"/>
              </a:rPr>
              <a:t>σωμάτων</a:t>
            </a:r>
            <a:endParaRPr lang="el-GR" dirty="0"/>
          </a:p>
          <a:p>
            <a:r>
              <a:rPr lang="el-GR" dirty="0"/>
              <a:t> </a:t>
            </a:r>
            <a:r>
              <a:rPr lang="el-GR" u="sng" dirty="0">
                <a:hlinkClick r:id="rId6"/>
              </a:rPr>
              <a:t>Θεωρία </a:t>
            </a:r>
            <a:r>
              <a:rPr lang="el-GR" u="sng" dirty="0" err="1">
                <a:hlinkClick r:id="rId6"/>
              </a:rPr>
              <a:t>Γκαλουά</a:t>
            </a:r>
            <a:endParaRPr lang="el-GR" dirty="0"/>
          </a:p>
        </p:txBody>
      </p:sp>
      <p:sp>
        <p:nvSpPr>
          <p:cNvPr id="6" name="Ορθογώνιο 5"/>
          <p:cNvSpPr/>
          <p:nvPr/>
        </p:nvSpPr>
        <p:spPr>
          <a:xfrm>
            <a:off x="4355976" y="1556792"/>
            <a:ext cx="4572000" cy="2862322"/>
          </a:xfrm>
          <a:prstGeom prst="rect">
            <a:avLst/>
          </a:prstGeom>
        </p:spPr>
        <p:txBody>
          <a:bodyPr>
            <a:spAutoFit/>
          </a:bodyPr>
          <a:lstStyle/>
          <a:p>
            <a:r>
              <a:rPr lang="el-GR" u="sng" dirty="0" err="1">
                <a:hlinkClick r:id="rId7"/>
              </a:rPr>
              <a:t>Αντιμεταθετική</a:t>
            </a:r>
            <a:r>
              <a:rPr lang="el-GR" u="sng" dirty="0">
                <a:hlinkClick r:id="rId7"/>
              </a:rPr>
              <a:t> άλγεβρα</a:t>
            </a:r>
            <a:endParaRPr lang="el-GR" dirty="0"/>
          </a:p>
          <a:p>
            <a:r>
              <a:rPr lang="el-GR" dirty="0"/>
              <a:t> </a:t>
            </a:r>
            <a:r>
              <a:rPr lang="el-GR" u="sng" dirty="0">
                <a:hlinkClick r:id="rId8"/>
              </a:rPr>
              <a:t>Άλγεβρες Λη</a:t>
            </a:r>
            <a:endParaRPr lang="el-GR" dirty="0"/>
          </a:p>
          <a:p>
            <a:r>
              <a:rPr lang="el-GR" dirty="0"/>
              <a:t> </a:t>
            </a:r>
            <a:r>
              <a:rPr lang="el-GR" u="sng" dirty="0">
                <a:hlinkClick r:id="rId9"/>
              </a:rPr>
              <a:t>Θεωρία αριθμών</a:t>
            </a:r>
            <a:endParaRPr lang="el-GR" dirty="0"/>
          </a:p>
          <a:p>
            <a:r>
              <a:rPr lang="el-GR" dirty="0"/>
              <a:t> </a:t>
            </a:r>
            <a:r>
              <a:rPr lang="el-GR" u="sng" dirty="0">
                <a:hlinkClick r:id="rId10"/>
              </a:rPr>
              <a:t>Αλγεβρική θεωρία αριθμών</a:t>
            </a:r>
            <a:endParaRPr lang="el-GR" dirty="0"/>
          </a:p>
          <a:p>
            <a:r>
              <a:rPr lang="el-GR" dirty="0"/>
              <a:t> </a:t>
            </a:r>
            <a:r>
              <a:rPr lang="el-GR" u="sng" dirty="0">
                <a:hlinkClick r:id="rId11"/>
              </a:rPr>
              <a:t>Αναλυτική θεωρία αριθμών</a:t>
            </a:r>
            <a:endParaRPr lang="el-GR" dirty="0"/>
          </a:p>
          <a:p>
            <a:r>
              <a:rPr lang="el-GR" u="sng" dirty="0" smtClean="0">
                <a:hlinkClick r:id="rId12"/>
              </a:rPr>
              <a:t>Απειροστικός </a:t>
            </a:r>
            <a:r>
              <a:rPr lang="el-GR" u="sng" dirty="0">
                <a:hlinkClick r:id="rId12"/>
              </a:rPr>
              <a:t>λογισμός</a:t>
            </a:r>
            <a:endParaRPr lang="el-GR" dirty="0"/>
          </a:p>
          <a:p>
            <a:r>
              <a:rPr lang="el-GR" u="sng" dirty="0" smtClean="0">
                <a:hlinkClick r:id="rId13"/>
              </a:rPr>
              <a:t>Διαφορικός </a:t>
            </a:r>
            <a:r>
              <a:rPr lang="el-GR" u="sng" dirty="0">
                <a:hlinkClick r:id="rId13"/>
              </a:rPr>
              <a:t>λογισμός</a:t>
            </a:r>
            <a:endParaRPr lang="el-GR" dirty="0"/>
          </a:p>
          <a:p>
            <a:r>
              <a:rPr lang="el-GR" u="sng" dirty="0" smtClean="0">
                <a:hlinkClick r:id="rId14"/>
              </a:rPr>
              <a:t>Ολοκληρωτικός </a:t>
            </a:r>
            <a:r>
              <a:rPr lang="el-GR" u="sng" dirty="0">
                <a:hlinkClick r:id="rId14"/>
              </a:rPr>
              <a:t>λογισμός</a:t>
            </a:r>
            <a:endParaRPr lang="el-GR" dirty="0"/>
          </a:p>
          <a:p>
            <a:r>
              <a:rPr lang="el-GR" u="sng" dirty="0" smtClean="0">
                <a:hlinkClick r:id="rId15"/>
              </a:rPr>
              <a:t>Τοπολογία</a:t>
            </a:r>
            <a:endParaRPr lang="el-GR" dirty="0"/>
          </a:p>
          <a:p>
            <a:r>
              <a:rPr lang="el-GR" u="sng" dirty="0" smtClean="0">
                <a:hlinkClick r:id="rId16"/>
              </a:rPr>
              <a:t>Θεωρία </a:t>
            </a:r>
            <a:r>
              <a:rPr lang="el-GR" u="sng" dirty="0">
                <a:hlinkClick r:id="rId16"/>
              </a:rPr>
              <a:t>μέτρου και ολοκλήρωσης</a:t>
            </a:r>
            <a:endParaRPr lang="el-GR" dirty="0"/>
          </a:p>
        </p:txBody>
      </p:sp>
      <p:sp>
        <p:nvSpPr>
          <p:cNvPr id="7" name="Ορθογώνιο 6"/>
          <p:cNvSpPr/>
          <p:nvPr/>
        </p:nvSpPr>
        <p:spPr>
          <a:xfrm>
            <a:off x="0" y="2861429"/>
            <a:ext cx="4572000" cy="2585323"/>
          </a:xfrm>
          <a:prstGeom prst="rect">
            <a:avLst/>
          </a:prstGeom>
        </p:spPr>
        <p:txBody>
          <a:bodyPr>
            <a:spAutoFit/>
          </a:bodyPr>
          <a:lstStyle/>
          <a:p>
            <a:r>
              <a:rPr lang="el-GR" u="sng" dirty="0" smtClean="0">
                <a:hlinkClick r:id="rId17"/>
              </a:rPr>
              <a:t>  Συναρτησιακή </a:t>
            </a:r>
            <a:r>
              <a:rPr lang="el-GR" u="sng" dirty="0">
                <a:hlinkClick r:id="rId17"/>
              </a:rPr>
              <a:t>ανάλυση</a:t>
            </a:r>
            <a:endParaRPr lang="el-GR" dirty="0"/>
          </a:p>
          <a:p>
            <a:r>
              <a:rPr lang="el-GR" dirty="0"/>
              <a:t>  </a:t>
            </a:r>
            <a:r>
              <a:rPr lang="el-GR" u="sng" dirty="0">
                <a:hlinkClick r:id="rId18"/>
              </a:rPr>
              <a:t>Μιγαδική ανάλυση</a:t>
            </a:r>
            <a:endParaRPr lang="el-GR" dirty="0"/>
          </a:p>
          <a:p>
            <a:r>
              <a:rPr lang="el-GR" u="sng" dirty="0" smtClean="0">
                <a:hlinkClick r:id="rId19"/>
              </a:rPr>
              <a:t> Διαφορικές </a:t>
            </a:r>
            <a:r>
              <a:rPr lang="el-GR" u="sng" dirty="0">
                <a:hlinkClick r:id="rId19"/>
              </a:rPr>
              <a:t>εξισώσεις</a:t>
            </a:r>
            <a:endParaRPr lang="el-GR" dirty="0"/>
          </a:p>
          <a:p>
            <a:r>
              <a:rPr lang="el-GR" dirty="0"/>
              <a:t> </a:t>
            </a:r>
            <a:r>
              <a:rPr lang="el-GR" u="sng" dirty="0">
                <a:hlinkClick r:id="rId20"/>
              </a:rPr>
              <a:t>Δυναμικά συστήματα</a:t>
            </a:r>
            <a:endParaRPr lang="el-GR" dirty="0"/>
          </a:p>
          <a:p>
            <a:r>
              <a:rPr lang="el-GR" dirty="0"/>
              <a:t> </a:t>
            </a:r>
            <a:r>
              <a:rPr lang="el-GR" u="sng" dirty="0">
                <a:hlinkClick r:id="rId21"/>
              </a:rPr>
              <a:t>Θεωρία του χάους</a:t>
            </a:r>
            <a:endParaRPr lang="el-GR" dirty="0"/>
          </a:p>
          <a:p>
            <a:r>
              <a:rPr lang="el-GR" u="sng" dirty="0" smtClean="0">
                <a:hlinkClick r:id="rId22"/>
              </a:rPr>
              <a:t>Αριθμητική </a:t>
            </a:r>
            <a:r>
              <a:rPr lang="el-GR" u="sng" dirty="0">
                <a:hlinkClick r:id="rId22"/>
              </a:rPr>
              <a:t>ανάλυση</a:t>
            </a:r>
            <a:endParaRPr lang="el-GR" dirty="0"/>
          </a:p>
          <a:p>
            <a:r>
              <a:rPr lang="el-GR" u="sng" dirty="0" smtClean="0">
                <a:hlinkClick r:id="rId23"/>
              </a:rPr>
              <a:t>Ευκλείδεια </a:t>
            </a:r>
            <a:r>
              <a:rPr lang="el-GR" u="sng" dirty="0">
                <a:hlinkClick r:id="rId23"/>
              </a:rPr>
              <a:t>γεωμετρία</a:t>
            </a:r>
            <a:endParaRPr lang="el-GR" dirty="0"/>
          </a:p>
          <a:p>
            <a:r>
              <a:rPr lang="el-GR" u="sng" dirty="0" smtClean="0">
                <a:hlinkClick r:id="rId24"/>
              </a:rPr>
              <a:t>Μη </a:t>
            </a:r>
            <a:r>
              <a:rPr lang="el-GR" u="sng" dirty="0">
                <a:hlinkClick r:id="rId24"/>
              </a:rPr>
              <a:t>ευκλείδειες γεωμετρίες</a:t>
            </a:r>
            <a:endParaRPr lang="el-GR" dirty="0"/>
          </a:p>
          <a:p>
            <a:r>
              <a:rPr lang="el-GR" u="sng" dirty="0" smtClean="0">
                <a:hlinkClick r:id="rId25"/>
              </a:rPr>
              <a:t>Διαφορική </a:t>
            </a:r>
            <a:r>
              <a:rPr lang="el-GR" u="sng" dirty="0">
                <a:hlinkClick r:id="rId25"/>
              </a:rPr>
              <a:t>γεωμετρία</a:t>
            </a:r>
            <a:endParaRPr lang="el-GR" dirty="0"/>
          </a:p>
        </p:txBody>
      </p:sp>
    </p:spTree>
    <p:extLst>
      <p:ext uri="{BB962C8B-B14F-4D97-AF65-F5344CB8AC3E}">
        <p14:creationId xmlns:p14="http://schemas.microsoft.com/office/powerpoint/2010/main" val="4269900012"/>
      </p:ext>
    </p:extLst>
  </p:cSld>
  <p:clrMapOvr>
    <a:masterClrMapping/>
  </p:clrMapOvr>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mph" presetSubtype="0" fill="hold" nodeType="clickEffect">
                                  <p:stCondLst>
                                    <p:cond delay="0"/>
                                  </p:stCondLst>
                                  <p:childTnLst>
                                    <p:animScale>
                                      <p:cBhvr>
                                        <p:cTn id="14" dur="2000" fill="hold"/>
                                        <p:tgtEl>
                                          <p:spTgt spid="6">
                                            <p:txEl>
                                              <p:pRg st="0" end="0"/>
                                            </p:txEl>
                                          </p:spTgt>
                                        </p:tgtEl>
                                      </p:cBhvr>
                                      <p:by x="150000" y="150000"/>
                                    </p:animScale>
                                  </p:childTnLst>
                                </p:cTn>
                              </p:par>
                              <p:par>
                                <p:cTn id="15" presetID="6" presetClass="emph" presetSubtype="0" fill="hold" nodeType="withEffect">
                                  <p:stCondLst>
                                    <p:cond delay="0"/>
                                  </p:stCondLst>
                                  <p:childTnLst>
                                    <p:animScale>
                                      <p:cBhvr>
                                        <p:cTn id="16" dur="2000" fill="hold"/>
                                        <p:tgtEl>
                                          <p:spTgt spid="6">
                                            <p:txEl>
                                              <p:pRg st="1" end="1"/>
                                            </p:txEl>
                                          </p:spTgt>
                                        </p:tgtEl>
                                      </p:cBhvr>
                                      <p:by x="150000" y="150000"/>
                                    </p:animScale>
                                  </p:childTnLst>
                                </p:cTn>
                              </p:par>
                              <p:par>
                                <p:cTn id="17" presetID="6" presetClass="emph" presetSubtype="0" fill="hold" nodeType="withEffect">
                                  <p:stCondLst>
                                    <p:cond delay="0"/>
                                  </p:stCondLst>
                                  <p:childTnLst>
                                    <p:animScale>
                                      <p:cBhvr>
                                        <p:cTn id="18" dur="2000" fill="hold"/>
                                        <p:tgtEl>
                                          <p:spTgt spid="6">
                                            <p:txEl>
                                              <p:pRg st="2" end="2"/>
                                            </p:txEl>
                                          </p:spTgt>
                                        </p:tgtEl>
                                      </p:cBhvr>
                                      <p:by x="150000" y="150000"/>
                                    </p:animScale>
                                  </p:childTnLst>
                                </p:cTn>
                              </p:par>
                              <p:par>
                                <p:cTn id="19" presetID="6" presetClass="emph" presetSubtype="0" fill="hold" nodeType="withEffect">
                                  <p:stCondLst>
                                    <p:cond delay="0"/>
                                  </p:stCondLst>
                                  <p:childTnLst>
                                    <p:animScale>
                                      <p:cBhvr>
                                        <p:cTn id="20" dur="2000" fill="hold"/>
                                        <p:tgtEl>
                                          <p:spTgt spid="6">
                                            <p:txEl>
                                              <p:pRg st="3" end="3"/>
                                            </p:txEl>
                                          </p:spTgt>
                                        </p:tgtEl>
                                      </p:cBhvr>
                                      <p:by x="150000" y="150000"/>
                                    </p:animScale>
                                  </p:childTnLst>
                                </p:cTn>
                              </p:par>
                              <p:par>
                                <p:cTn id="21" presetID="6" presetClass="emph" presetSubtype="0" fill="hold" nodeType="withEffect">
                                  <p:stCondLst>
                                    <p:cond delay="0"/>
                                  </p:stCondLst>
                                  <p:childTnLst>
                                    <p:animScale>
                                      <p:cBhvr>
                                        <p:cTn id="22" dur="2000" fill="hold"/>
                                        <p:tgtEl>
                                          <p:spTgt spid="6">
                                            <p:txEl>
                                              <p:pRg st="4" end="4"/>
                                            </p:txEl>
                                          </p:spTgt>
                                        </p:tgtEl>
                                      </p:cBhvr>
                                      <p:by x="150000" y="150000"/>
                                    </p:animScale>
                                  </p:childTnLst>
                                </p:cTn>
                              </p:par>
                              <p:par>
                                <p:cTn id="23" presetID="6" presetClass="emph" presetSubtype="0" fill="hold" nodeType="withEffect">
                                  <p:stCondLst>
                                    <p:cond delay="0"/>
                                  </p:stCondLst>
                                  <p:childTnLst>
                                    <p:animScale>
                                      <p:cBhvr>
                                        <p:cTn id="24" dur="2000" fill="hold"/>
                                        <p:tgtEl>
                                          <p:spTgt spid="6">
                                            <p:txEl>
                                              <p:pRg st="5" end="5"/>
                                            </p:txEl>
                                          </p:spTgt>
                                        </p:tgtEl>
                                      </p:cBhvr>
                                      <p:by x="150000" y="150000"/>
                                    </p:animScale>
                                  </p:childTnLst>
                                </p:cTn>
                              </p:par>
                              <p:par>
                                <p:cTn id="25" presetID="6" presetClass="emph" presetSubtype="0" fill="hold" nodeType="withEffect">
                                  <p:stCondLst>
                                    <p:cond delay="0"/>
                                  </p:stCondLst>
                                  <p:childTnLst>
                                    <p:animScale>
                                      <p:cBhvr>
                                        <p:cTn id="26" dur="2000" fill="hold"/>
                                        <p:tgtEl>
                                          <p:spTgt spid="6">
                                            <p:txEl>
                                              <p:pRg st="6" end="6"/>
                                            </p:txEl>
                                          </p:spTgt>
                                        </p:tgtEl>
                                      </p:cBhvr>
                                      <p:by x="150000" y="150000"/>
                                    </p:animScale>
                                  </p:childTnLst>
                                </p:cTn>
                              </p:par>
                              <p:par>
                                <p:cTn id="27" presetID="6" presetClass="emph" presetSubtype="0" fill="hold" nodeType="withEffect">
                                  <p:stCondLst>
                                    <p:cond delay="0"/>
                                  </p:stCondLst>
                                  <p:childTnLst>
                                    <p:animScale>
                                      <p:cBhvr>
                                        <p:cTn id="28" dur="2000" fill="hold"/>
                                        <p:tgtEl>
                                          <p:spTgt spid="6">
                                            <p:txEl>
                                              <p:pRg st="7" end="7"/>
                                            </p:txEl>
                                          </p:spTgt>
                                        </p:tgtEl>
                                      </p:cBhvr>
                                      <p:by x="150000" y="150000"/>
                                    </p:animScale>
                                  </p:childTnLst>
                                </p:cTn>
                              </p:par>
                              <p:par>
                                <p:cTn id="29" presetID="6" presetClass="emph" presetSubtype="0" fill="hold" nodeType="withEffect">
                                  <p:stCondLst>
                                    <p:cond delay="0"/>
                                  </p:stCondLst>
                                  <p:childTnLst>
                                    <p:animScale>
                                      <p:cBhvr>
                                        <p:cTn id="30" dur="2000" fill="hold"/>
                                        <p:tgtEl>
                                          <p:spTgt spid="6">
                                            <p:txEl>
                                              <p:pRg st="8" end="8"/>
                                            </p:txEl>
                                          </p:spTgt>
                                        </p:tgtEl>
                                      </p:cBhvr>
                                      <p:by x="150000" y="150000"/>
                                    </p:animScale>
                                  </p:childTnLst>
                                </p:cTn>
                              </p:par>
                              <p:par>
                                <p:cTn id="31" presetID="6" presetClass="emph" presetSubtype="0" fill="hold" nodeType="withEffect">
                                  <p:stCondLst>
                                    <p:cond delay="0"/>
                                  </p:stCondLst>
                                  <p:childTnLst>
                                    <p:animScale>
                                      <p:cBhvr>
                                        <p:cTn id="32" dur="2000" fill="hold"/>
                                        <p:tgtEl>
                                          <p:spTgt spid="6">
                                            <p:txEl>
                                              <p:pRg st="9" end="9"/>
                                            </p:txEl>
                                          </p:spTgt>
                                        </p:tgtEl>
                                      </p:cBhvr>
                                      <p:by x="150000" y="150000"/>
                                    </p:animScale>
                                  </p:childTnLst>
                                </p:cTn>
                              </p:par>
                            </p:childTnLst>
                          </p:cTn>
                        </p:par>
                      </p:childTnLst>
                    </p:cTn>
                  </p:par>
                  <p:par>
                    <p:cTn id="33" fill="hold">
                      <p:stCondLst>
                        <p:cond delay="indefinite"/>
                      </p:stCondLst>
                      <p:childTnLst>
                        <p:par>
                          <p:cTn id="34" fill="hold">
                            <p:stCondLst>
                              <p:cond delay="0"/>
                            </p:stCondLst>
                            <p:childTnLst>
                              <p:par>
                                <p:cTn id="35" presetID="32" presetClass="emph" presetSubtype="0" fill="hold" grpId="0" nodeType="clickEffect">
                                  <p:stCondLst>
                                    <p:cond delay="0"/>
                                  </p:stCondLst>
                                  <p:childTnLst>
                                    <p:animRot by="120000">
                                      <p:cBhvr>
                                        <p:cTn id="36" dur="100" fill="hold">
                                          <p:stCondLst>
                                            <p:cond delay="0"/>
                                          </p:stCondLst>
                                        </p:cTn>
                                        <p:tgtEl>
                                          <p:spTgt spid="6">
                                            <p:txEl>
                                              <p:pRg st="0" end="0"/>
                                            </p:txEl>
                                          </p:spTgt>
                                        </p:tgtEl>
                                        <p:attrNameLst>
                                          <p:attrName>r</p:attrName>
                                        </p:attrNameLst>
                                      </p:cBhvr>
                                    </p:animRot>
                                    <p:animRot by="-240000">
                                      <p:cBhvr>
                                        <p:cTn id="37" dur="200" fill="hold">
                                          <p:stCondLst>
                                            <p:cond delay="200"/>
                                          </p:stCondLst>
                                        </p:cTn>
                                        <p:tgtEl>
                                          <p:spTgt spid="6">
                                            <p:txEl>
                                              <p:pRg st="0" end="0"/>
                                            </p:txEl>
                                          </p:spTgt>
                                        </p:tgtEl>
                                        <p:attrNameLst>
                                          <p:attrName>r</p:attrName>
                                        </p:attrNameLst>
                                      </p:cBhvr>
                                    </p:animRot>
                                    <p:animRot by="240000">
                                      <p:cBhvr>
                                        <p:cTn id="38" dur="200" fill="hold">
                                          <p:stCondLst>
                                            <p:cond delay="400"/>
                                          </p:stCondLst>
                                        </p:cTn>
                                        <p:tgtEl>
                                          <p:spTgt spid="6">
                                            <p:txEl>
                                              <p:pRg st="0" end="0"/>
                                            </p:txEl>
                                          </p:spTgt>
                                        </p:tgtEl>
                                        <p:attrNameLst>
                                          <p:attrName>r</p:attrName>
                                        </p:attrNameLst>
                                      </p:cBhvr>
                                    </p:animRot>
                                    <p:animRot by="-240000">
                                      <p:cBhvr>
                                        <p:cTn id="39" dur="200" fill="hold">
                                          <p:stCondLst>
                                            <p:cond delay="600"/>
                                          </p:stCondLst>
                                        </p:cTn>
                                        <p:tgtEl>
                                          <p:spTgt spid="6">
                                            <p:txEl>
                                              <p:pRg st="0" end="0"/>
                                            </p:txEl>
                                          </p:spTgt>
                                        </p:tgtEl>
                                        <p:attrNameLst>
                                          <p:attrName>r</p:attrName>
                                        </p:attrNameLst>
                                      </p:cBhvr>
                                    </p:animRot>
                                    <p:animRot by="120000">
                                      <p:cBhvr>
                                        <p:cTn id="40" dur="200" fill="hold">
                                          <p:stCondLst>
                                            <p:cond delay="800"/>
                                          </p:stCondLst>
                                        </p:cTn>
                                        <p:tgtEl>
                                          <p:spTgt spid="6">
                                            <p:txEl>
                                              <p:pRg st="0" end="0"/>
                                            </p:txEl>
                                          </p:spTgt>
                                        </p:tgtEl>
                                        <p:attrNameLst>
                                          <p:attrName>r</p:attrName>
                                        </p:attrNameLst>
                                      </p:cBhvr>
                                    </p:animRot>
                                  </p:childTnLst>
                                </p:cTn>
                              </p:par>
                              <p:par>
                                <p:cTn id="41" presetID="32" presetClass="emph" presetSubtype="0" fill="hold" grpId="0" nodeType="withEffect">
                                  <p:stCondLst>
                                    <p:cond delay="0"/>
                                  </p:stCondLst>
                                  <p:childTnLst>
                                    <p:animRot by="120000">
                                      <p:cBhvr>
                                        <p:cTn id="42" dur="100" fill="hold">
                                          <p:stCondLst>
                                            <p:cond delay="0"/>
                                          </p:stCondLst>
                                        </p:cTn>
                                        <p:tgtEl>
                                          <p:spTgt spid="6">
                                            <p:txEl>
                                              <p:pRg st="1" end="1"/>
                                            </p:txEl>
                                          </p:spTgt>
                                        </p:tgtEl>
                                        <p:attrNameLst>
                                          <p:attrName>r</p:attrName>
                                        </p:attrNameLst>
                                      </p:cBhvr>
                                    </p:animRot>
                                    <p:animRot by="-240000">
                                      <p:cBhvr>
                                        <p:cTn id="43" dur="200" fill="hold">
                                          <p:stCondLst>
                                            <p:cond delay="200"/>
                                          </p:stCondLst>
                                        </p:cTn>
                                        <p:tgtEl>
                                          <p:spTgt spid="6">
                                            <p:txEl>
                                              <p:pRg st="1" end="1"/>
                                            </p:txEl>
                                          </p:spTgt>
                                        </p:tgtEl>
                                        <p:attrNameLst>
                                          <p:attrName>r</p:attrName>
                                        </p:attrNameLst>
                                      </p:cBhvr>
                                    </p:animRot>
                                    <p:animRot by="240000">
                                      <p:cBhvr>
                                        <p:cTn id="44" dur="200" fill="hold">
                                          <p:stCondLst>
                                            <p:cond delay="400"/>
                                          </p:stCondLst>
                                        </p:cTn>
                                        <p:tgtEl>
                                          <p:spTgt spid="6">
                                            <p:txEl>
                                              <p:pRg st="1" end="1"/>
                                            </p:txEl>
                                          </p:spTgt>
                                        </p:tgtEl>
                                        <p:attrNameLst>
                                          <p:attrName>r</p:attrName>
                                        </p:attrNameLst>
                                      </p:cBhvr>
                                    </p:animRot>
                                    <p:animRot by="-240000">
                                      <p:cBhvr>
                                        <p:cTn id="45" dur="200" fill="hold">
                                          <p:stCondLst>
                                            <p:cond delay="600"/>
                                          </p:stCondLst>
                                        </p:cTn>
                                        <p:tgtEl>
                                          <p:spTgt spid="6">
                                            <p:txEl>
                                              <p:pRg st="1" end="1"/>
                                            </p:txEl>
                                          </p:spTgt>
                                        </p:tgtEl>
                                        <p:attrNameLst>
                                          <p:attrName>r</p:attrName>
                                        </p:attrNameLst>
                                      </p:cBhvr>
                                    </p:animRot>
                                    <p:animRot by="120000">
                                      <p:cBhvr>
                                        <p:cTn id="46" dur="200" fill="hold">
                                          <p:stCondLst>
                                            <p:cond delay="800"/>
                                          </p:stCondLst>
                                        </p:cTn>
                                        <p:tgtEl>
                                          <p:spTgt spid="6">
                                            <p:txEl>
                                              <p:pRg st="1" end="1"/>
                                            </p:txEl>
                                          </p:spTgt>
                                        </p:tgtEl>
                                        <p:attrNameLst>
                                          <p:attrName>r</p:attrName>
                                        </p:attrNameLst>
                                      </p:cBhvr>
                                    </p:animRot>
                                  </p:childTnLst>
                                </p:cTn>
                              </p:par>
                              <p:par>
                                <p:cTn id="47" presetID="32" presetClass="emph" presetSubtype="0" fill="hold" grpId="0" nodeType="withEffect">
                                  <p:stCondLst>
                                    <p:cond delay="0"/>
                                  </p:stCondLst>
                                  <p:childTnLst>
                                    <p:animRot by="120000">
                                      <p:cBhvr>
                                        <p:cTn id="48" dur="100" fill="hold">
                                          <p:stCondLst>
                                            <p:cond delay="0"/>
                                          </p:stCondLst>
                                        </p:cTn>
                                        <p:tgtEl>
                                          <p:spTgt spid="6">
                                            <p:txEl>
                                              <p:pRg st="2" end="2"/>
                                            </p:txEl>
                                          </p:spTgt>
                                        </p:tgtEl>
                                        <p:attrNameLst>
                                          <p:attrName>r</p:attrName>
                                        </p:attrNameLst>
                                      </p:cBhvr>
                                    </p:animRot>
                                    <p:animRot by="-240000">
                                      <p:cBhvr>
                                        <p:cTn id="49" dur="200" fill="hold">
                                          <p:stCondLst>
                                            <p:cond delay="200"/>
                                          </p:stCondLst>
                                        </p:cTn>
                                        <p:tgtEl>
                                          <p:spTgt spid="6">
                                            <p:txEl>
                                              <p:pRg st="2" end="2"/>
                                            </p:txEl>
                                          </p:spTgt>
                                        </p:tgtEl>
                                        <p:attrNameLst>
                                          <p:attrName>r</p:attrName>
                                        </p:attrNameLst>
                                      </p:cBhvr>
                                    </p:animRot>
                                    <p:animRot by="240000">
                                      <p:cBhvr>
                                        <p:cTn id="50" dur="200" fill="hold">
                                          <p:stCondLst>
                                            <p:cond delay="400"/>
                                          </p:stCondLst>
                                        </p:cTn>
                                        <p:tgtEl>
                                          <p:spTgt spid="6">
                                            <p:txEl>
                                              <p:pRg st="2" end="2"/>
                                            </p:txEl>
                                          </p:spTgt>
                                        </p:tgtEl>
                                        <p:attrNameLst>
                                          <p:attrName>r</p:attrName>
                                        </p:attrNameLst>
                                      </p:cBhvr>
                                    </p:animRot>
                                    <p:animRot by="-240000">
                                      <p:cBhvr>
                                        <p:cTn id="51" dur="200" fill="hold">
                                          <p:stCondLst>
                                            <p:cond delay="600"/>
                                          </p:stCondLst>
                                        </p:cTn>
                                        <p:tgtEl>
                                          <p:spTgt spid="6">
                                            <p:txEl>
                                              <p:pRg st="2" end="2"/>
                                            </p:txEl>
                                          </p:spTgt>
                                        </p:tgtEl>
                                        <p:attrNameLst>
                                          <p:attrName>r</p:attrName>
                                        </p:attrNameLst>
                                      </p:cBhvr>
                                    </p:animRot>
                                    <p:animRot by="120000">
                                      <p:cBhvr>
                                        <p:cTn id="52" dur="200" fill="hold">
                                          <p:stCondLst>
                                            <p:cond delay="800"/>
                                          </p:stCondLst>
                                        </p:cTn>
                                        <p:tgtEl>
                                          <p:spTgt spid="6">
                                            <p:txEl>
                                              <p:pRg st="2" end="2"/>
                                            </p:txEl>
                                          </p:spTgt>
                                        </p:tgtEl>
                                        <p:attrNameLst>
                                          <p:attrName>r</p:attrName>
                                        </p:attrNameLst>
                                      </p:cBhvr>
                                    </p:animRot>
                                  </p:childTnLst>
                                </p:cTn>
                              </p:par>
                              <p:par>
                                <p:cTn id="53" presetID="32" presetClass="emph" presetSubtype="0" fill="hold" grpId="0" nodeType="withEffect">
                                  <p:stCondLst>
                                    <p:cond delay="0"/>
                                  </p:stCondLst>
                                  <p:childTnLst>
                                    <p:animRot by="120000">
                                      <p:cBhvr>
                                        <p:cTn id="54" dur="100" fill="hold">
                                          <p:stCondLst>
                                            <p:cond delay="0"/>
                                          </p:stCondLst>
                                        </p:cTn>
                                        <p:tgtEl>
                                          <p:spTgt spid="6">
                                            <p:txEl>
                                              <p:pRg st="3" end="3"/>
                                            </p:txEl>
                                          </p:spTgt>
                                        </p:tgtEl>
                                        <p:attrNameLst>
                                          <p:attrName>r</p:attrName>
                                        </p:attrNameLst>
                                      </p:cBhvr>
                                    </p:animRot>
                                    <p:animRot by="-240000">
                                      <p:cBhvr>
                                        <p:cTn id="55" dur="200" fill="hold">
                                          <p:stCondLst>
                                            <p:cond delay="200"/>
                                          </p:stCondLst>
                                        </p:cTn>
                                        <p:tgtEl>
                                          <p:spTgt spid="6">
                                            <p:txEl>
                                              <p:pRg st="3" end="3"/>
                                            </p:txEl>
                                          </p:spTgt>
                                        </p:tgtEl>
                                        <p:attrNameLst>
                                          <p:attrName>r</p:attrName>
                                        </p:attrNameLst>
                                      </p:cBhvr>
                                    </p:animRot>
                                    <p:animRot by="240000">
                                      <p:cBhvr>
                                        <p:cTn id="56" dur="200" fill="hold">
                                          <p:stCondLst>
                                            <p:cond delay="400"/>
                                          </p:stCondLst>
                                        </p:cTn>
                                        <p:tgtEl>
                                          <p:spTgt spid="6">
                                            <p:txEl>
                                              <p:pRg st="3" end="3"/>
                                            </p:txEl>
                                          </p:spTgt>
                                        </p:tgtEl>
                                        <p:attrNameLst>
                                          <p:attrName>r</p:attrName>
                                        </p:attrNameLst>
                                      </p:cBhvr>
                                    </p:animRot>
                                    <p:animRot by="-240000">
                                      <p:cBhvr>
                                        <p:cTn id="57" dur="200" fill="hold">
                                          <p:stCondLst>
                                            <p:cond delay="600"/>
                                          </p:stCondLst>
                                        </p:cTn>
                                        <p:tgtEl>
                                          <p:spTgt spid="6">
                                            <p:txEl>
                                              <p:pRg st="3" end="3"/>
                                            </p:txEl>
                                          </p:spTgt>
                                        </p:tgtEl>
                                        <p:attrNameLst>
                                          <p:attrName>r</p:attrName>
                                        </p:attrNameLst>
                                      </p:cBhvr>
                                    </p:animRot>
                                    <p:animRot by="120000">
                                      <p:cBhvr>
                                        <p:cTn id="58" dur="200" fill="hold">
                                          <p:stCondLst>
                                            <p:cond delay="800"/>
                                          </p:stCondLst>
                                        </p:cTn>
                                        <p:tgtEl>
                                          <p:spTgt spid="6">
                                            <p:txEl>
                                              <p:pRg st="3" end="3"/>
                                            </p:txEl>
                                          </p:spTgt>
                                        </p:tgtEl>
                                        <p:attrNameLst>
                                          <p:attrName>r</p:attrName>
                                        </p:attrNameLst>
                                      </p:cBhvr>
                                    </p:animRot>
                                  </p:childTnLst>
                                </p:cTn>
                              </p:par>
                              <p:par>
                                <p:cTn id="59" presetID="32" presetClass="emph" presetSubtype="0" fill="hold" grpId="0" nodeType="withEffect">
                                  <p:stCondLst>
                                    <p:cond delay="0"/>
                                  </p:stCondLst>
                                  <p:childTnLst>
                                    <p:animRot by="120000">
                                      <p:cBhvr>
                                        <p:cTn id="60" dur="100" fill="hold">
                                          <p:stCondLst>
                                            <p:cond delay="0"/>
                                          </p:stCondLst>
                                        </p:cTn>
                                        <p:tgtEl>
                                          <p:spTgt spid="6">
                                            <p:txEl>
                                              <p:pRg st="4" end="4"/>
                                            </p:txEl>
                                          </p:spTgt>
                                        </p:tgtEl>
                                        <p:attrNameLst>
                                          <p:attrName>r</p:attrName>
                                        </p:attrNameLst>
                                      </p:cBhvr>
                                    </p:animRot>
                                    <p:animRot by="-240000">
                                      <p:cBhvr>
                                        <p:cTn id="61" dur="200" fill="hold">
                                          <p:stCondLst>
                                            <p:cond delay="200"/>
                                          </p:stCondLst>
                                        </p:cTn>
                                        <p:tgtEl>
                                          <p:spTgt spid="6">
                                            <p:txEl>
                                              <p:pRg st="4" end="4"/>
                                            </p:txEl>
                                          </p:spTgt>
                                        </p:tgtEl>
                                        <p:attrNameLst>
                                          <p:attrName>r</p:attrName>
                                        </p:attrNameLst>
                                      </p:cBhvr>
                                    </p:animRot>
                                    <p:animRot by="240000">
                                      <p:cBhvr>
                                        <p:cTn id="62" dur="200" fill="hold">
                                          <p:stCondLst>
                                            <p:cond delay="400"/>
                                          </p:stCondLst>
                                        </p:cTn>
                                        <p:tgtEl>
                                          <p:spTgt spid="6">
                                            <p:txEl>
                                              <p:pRg st="4" end="4"/>
                                            </p:txEl>
                                          </p:spTgt>
                                        </p:tgtEl>
                                        <p:attrNameLst>
                                          <p:attrName>r</p:attrName>
                                        </p:attrNameLst>
                                      </p:cBhvr>
                                    </p:animRot>
                                    <p:animRot by="-240000">
                                      <p:cBhvr>
                                        <p:cTn id="63" dur="200" fill="hold">
                                          <p:stCondLst>
                                            <p:cond delay="600"/>
                                          </p:stCondLst>
                                        </p:cTn>
                                        <p:tgtEl>
                                          <p:spTgt spid="6">
                                            <p:txEl>
                                              <p:pRg st="4" end="4"/>
                                            </p:txEl>
                                          </p:spTgt>
                                        </p:tgtEl>
                                        <p:attrNameLst>
                                          <p:attrName>r</p:attrName>
                                        </p:attrNameLst>
                                      </p:cBhvr>
                                    </p:animRot>
                                    <p:animRot by="120000">
                                      <p:cBhvr>
                                        <p:cTn id="64" dur="200" fill="hold">
                                          <p:stCondLst>
                                            <p:cond delay="800"/>
                                          </p:stCondLst>
                                        </p:cTn>
                                        <p:tgtEl>
                                          <p:spTgt spid="6">
                                            <p:txEl>
                                              <p:pRg st="4" end="4"/>
                                            </p:txEl>
                                          </p:spTgt>
                                        </p:tgtEl>
                                        <p:attrNameLst>
                                          <p:attrName>r</p:attrName>
                                        </p:attrNameLst>
                                      </p:cBhvr>
                                    </p:animRot>
                                  </p:childTnLst>
                                </p:cTn>
                              </p:par>
                              <p:par>
                                <p:cTn id="65" presetID="32" presetClass="emph" presetSubtype="0" fill="hold" grpId="0" nodeType="withEffect">
                                  <p:stCondLst>
                                    <p:cond delay="0"/>
                                  </p:stCondLst>
                                  <p:childTnLst>
                                    <p:animRot by="120000">
                                      <p:cBhvr>
                                        <p:cTn id="66" dur="100" fill="hold">
                                          <p:stCondLst>
                                            <p:cond delay="0"/>
                                          </p:stCondLst>
                                        </p:cTn>
                                        <p:tgtEl>
                                          <p:spTgt spid="6">
                                            <p:txEl>
                                              <p:pRg st="5" end="5"/>
                                            </p:txEl>
                                          </p:spTgt>
                                        </p:tgtEl>
                                        <p:attrNameLst>
                                          <p:attrName>r</p:attrName>
                                        </p:attrNameLst>
                                      </p:cBhvr>
                                    </p:animRot>
                                    <p:animRot by="-240000">
                                      <p:cBhvr>
                                        <p:cTn id="67" dur="200" fill="hold">
                                          <p:stCondLst>
                                            <p:cond delay="200"/>
                                          </p:stCondLst>
                                        </p:cTn>
                                        <p:tgtEl>
                                          <p:spTgt spid="6">
                                            <p:txEl>
                                              <p:pRg st="5" end="5"/>
                                            </p:txEl>
                                          </p:spTgt>
                                        </p:tgtEl>
                                        <p:attrNameLst>
                                          <p:attrName>r</p:attrName>
                                        </p:attrNameLst>
                                      </p:cBhvr>
                                    </p:animRot>
                                    <p:animRot by="240000">
                                      <p:cBhvr>
                                        <p:cTn id="68" dur="200" fill="hold">
                                          <p:stCondLst>
                                            <p:cond delay="400"/>
                                          </p:stCondLst>
                                        </p:cTn>
                                        <p:tgtEl>
                                          <p:spTgt spid="6">
                                            <p:txEl>
                                              <p:pRg st="5" end="5"/>
                                            </p:txEl>
                                          </p:spTgt>
                                        </p:tgtEl>
                                        <p:attrNameLst>
                                          <p:attrName>r</p:attrName>
                                        </p:attrNameLst>
                                      </p:cBhvr>
                                    </p:animRot>
                                    <p:animRot by="-240000">
                                      <p:cBhvr>
                                        <p:cTn id="69" dur="200" fill="hold">
                                          <p:stCondLst>
                                            <p:cond delay="600"/>
                                          </p:stCondLst>
                                        </p:cTn>
                                        <p:tgtEl>
                                          <p:spTgt spid="6">
                                            <p:txEl>
                                              <p:pRg st="5" end="5"/>
                                            </p:txEl>
                                          </p:spTgt>
                                        </p:tgtEl>
                                        <p:attrNameLst>
                                          <p:attrName>r</p:attrName>
                                        </p:attrNameLst>
                                      </p:cBhvr>
                                    </p:animRot>
                                    <p:animRot by="120000">
                                      <p:cBhvr>
                                        <p:cTn id="70" dur="200" fill="hold">
                                          <p:stCondLst>
                                            <p:cond delay="800"/>
                                          </p:stCondLst>
                                        </p:cTn>
                                        <p:tgtEl>
                                          <p:spTgt spid="6">
                                            <p:txEl>
                                              <p:pRg st="5" end="5"/>
                                            </p:txEl>
                                          </p:spTgt>
                                        </p:tgtEl>
                                        <p:attrNameLst>
                                          <p:attrName>r</p:attrName>
                                        </p:attrNameLst>
                                      </p:cBhvr>
                                    </p:animRot>
                                  </p:childTnLst>
                                </p:cTn>
                              </p:par>
                              <p:par>
                                <p:cTn id="71" presetID="32" presetClass="emph" presetSubtype="0" fill="hold" grpId="0" nodeType="withEffect">
                                  <p:stCondLst>
                                    <p:cond delay="0"/>
                                  </p:stCondLst>
                                  <p:childTnLst>
                                    <p:animRot by="120000">
                                      <p:cBhvr>
                                        <p:cTn id="72" dur="100" fill="hold">
                                          <p:stCondLst>
                                            <p:cond delay="0"/>
                                          </p:stCondLst>
                                        </p:cTn>
                                        <p:tgtEl>
                                          <p:spTgt spid="6">
                                            <p:txEl>
                                              <p:pRg st="6" end="6"/>
                                            </p:txEl>
                                          </p:spTgt>
                                        </p:tgtEl>
                                        <p:attrNameLst>
                                          <p:attrName>r</p:attrName>
                                        </p:attrNameLst>
                                      </p:cBhvr>
                                    </p:animRot>
                                    <p:animRot by="-240000">
                                      <p:cBhvr>
                                        <p:cTn id="73" dur="200" fill="hold">
                                          <p:stCondLst>
                                            <p:cond delay="200"/>
                                          </p:stCondLst>
                                        </p:cTn>
                                        <p:tgtEl>
                                          <p:spTgt spid="6">
                                            <p:txEl>
                                              <p:pRg st="6" end="6"/>
                                            </p:txEl>
                                          </p:spTgt>
                                        </p:tgtEl>
                                        <p:attrNameLst>
                                          <p:attrName>r</p:attrName>
                                        </p:attrNameLst>
                                      </p:cBhvr>
                                    </p:animRot>
                                    <p:animRot by="240000">
                                      <p:cBhvr>
                                        <p:cTn id="74" dur="200" fill="hold">
                                          <p:stCondLst>
                                            <p:cond delay="400"/>
                                          </p:stCondLst>
                                        </p:cTn>
                                        <p:tgtEl>
                                          <p:spTgt spid="6">
                                            <p:txEl>
                                              <p:pRg st="6" end="6"/>
                                            </p:txEl>
                                          </p:spTgt>
                                        </p:tgtEl>
                                        <p:attrNameLst>
                                          <p:attrName>r</p:attrName>
                                        </p:attrNameLst>
                                      </p:cBhvr>
                                    </p:animRot>
                                    <p:animRot by="-240000">
                                      <p:cBhvr>
                                        <p:cTn id="75" dur="200" fill="hold">
                                          <p:stCondLst>
                                            <p:cond delay="600"/>
                                          </p:stCondLst>
                                        </p:cTn>
                                        <p:tgtEl>
                                          <p:spTgt spid="6">
                                            <p:txEl>
                                              <p:pRg st="6" end="6"/>
                                            </p:txEl>
                                          </p:spTgt>
                                        </p:tgtEl>
                                        <p:attrNameLst>
                                          <p:attrName>r</p:attrName>
                                        </p:attrNameLst>
                                      </p:cBhvr>
                                    </p:animRot>
                                    <p:animRot by="120000">
                                      <p:cBhvr>
                                        <p:cTn id="76" dur="200" fill="hold">
                                          <p:stCondLst>
                                            <p:cond delay="800"/>
                                          </p:stCondLst>
                                        </p:cTn>
                                        <p:tgtEl>
                                          <p:spTgt spid="6">
                                            <p:txEl>
                                              <p:pRg st="6" end="6"/>
                                            </p:txEl>
                                          </p:spTgt>
                                        </p:tgtEl>
                                        <p:attrNameLst>
                                          <p:attrName>r</p:attrName>
                                        </p:attrNameLst>
                                      </p:cBhvr>
                                    </p:animRot>
                                  </p:childTnLst>
                                </p:cTn>
                              </p:par>
                              <p:par>
                                <p:cTn id="77" presetID="32" presetClass="emph" presetSubtype="0" fill="hold" grpId="0" nodeType="withEffect">
                                  <p:stCondLst>
                                    <p:cond delay="0"/>
                                  </p:stCondLst>
                                  <p:childTnLst>
                                    <p:animRot by="120000">
                                      <p:cBhvr>
                                        <p:cTn id="78" dur="100" fill="hold">
                                          <p:stCondLst>
                                            <p:cond delay="0"/>
                                          </p:stCondLst>
                                        </p:cTn>
                                        <p:tgtEl>
                                          <p:spTgt spid="6">
                                            <p:txEl>
                                              <p:pRg st="7" end="7"/>
                                            </p:txEl>
                                          </p:spTgt>
                                        </p:tgtEl>
                                        <p:attrNameLst>
                                          <p:attrName>r</p:attrName>
                                        </p:attrNameLst>
                                      </p:cBhvr>
                                    </p:animRot>
                                    <p:animRot by="-240000">
                                      <p:cBhvr>
                                        <p:cTn id="79" dur="200" fill="hold">
                                          <p:stCondLst>
                                            <p:cond delay="200"/>
                                          </p:stCondLst>
                                        </p:cTn>
                                        <p:tgtEl>
                                          <p:spTgt spid="6">
                                            <p:txEl>
                                              <p:pRg st="7" end="7"/>
                                            </p:txEl>
                                          </p:spTgt>
                                        </p:tgtEl>
                                        <p:attrNameLst>
                                          <p:attrName>r</p:attrName>
                                        </p:attrNameLst>
                                      </p:cBhvr>
                                    </p:animRot>
                                    <p:animRot by="240000">
                                      <p:cBhvr>
                                        <p:cTn id="80" dur="200" fill="hold">
                                          <p:stCondLst>
                                            <p:cond delay="400"/>
                                          </p:stCondLst>
                                        </p:cTn>
                                        <p:tgtEl>
                                          <p:spTgt spid="6">
                                            <p:txEl>
                                              <p:pRg st="7" end="7"/>
                                            </p:txEl>
                                          </p:spTgt>
                                        </p:tgtEl>
                                        <p:attrNameLst>
                                          <p:attrName>r</p:attrName>
                                        </p:attrNameLst>
                                      </p:cBhvr>
                                    </p:animRot>
                                    <p:animRot by="-240000">
                                      <p:cBhvr>
                                        <p:cTn id="81" dur="200" fill="hold">
                                          <p:stCondLst>
                                            <p:cond delay="600"/>
                                          </p:stCondLst>
                                        </p:cTn>
                                        <p:tgtEl>
                                          <p:spTgt spid="6">
                                            <p:txEl>
                                              <p:pRg st="7" end="7"/>
                                            </p:txEl>
                                          </p:spTgt>
                                        </p:tgtEl>
                                        <p:attrNameLst>
                                          <p:attrName>r</p:attrName>
                                        </p:attrNameLst>
                                      </p:cBhvr>
                                    </p:animRot>
                                    <p:animRot by="120000">
                                      <p:cBhvr>
                                        <p:cTn id="82" dur="200" fill="hold">
                                          <p:stCondLst>
                                            <p:cond delay="800"/>
                                          </p:stCondLst>
                                        </p:cTn>
                                        <p:tgtEl>
                                          <p:spTgt spid="6">
                                            <p:txEl>
                                              <p:pRg st="7" end="7"/>
                                            </p:txEl>
                                          </p:spTgt>
                                        </p:tgtEl>
                                        <p:attrNameLst>
                                          <p:attrName>r</p:attrName>
                                        </p:attrNameLst>
                                      </p:cBhvr>
                                    </p:animRot>
                                  </p:childTnLst>
                                </p:cTn>
                              </p:par>
                              <p:par>
                                <p:cTn id="83" presetID="32" presetClass="emph" presetSubtype="0" fill="hold" grpId="0" nodeType="withEffect">
                                  <p:stCondLst>
                                    <p:cond delay="0"/>
                                  </p:stCondLst>
                                  <p:childTnLst>
                                    <p:animRot by="120000">
                                      <p:cBhvr>
                                        <p:cTn id="84" dur="100" fill="hold">
                                          <p:stCondLst>
                                            <p:cond delay="0"/>
                                          </p:stCondLst>
                                        </p:cTn>
                                        <p:tgtEl>
                                          <p:spTgt spid="6">
                                            <p:txEl>
                                              <p:pRg st="8" end="8"/>
                                            </p:txEl>
                                          </p:spTgt>
                                        </p:tgtEl>
                                        <p:attrNameLst>
                                          <p:attrName>r</p:attrName>
                                        </p:attrNameLst>
                                      </p:cBhvr>
                                    </p:animRot>
                                    <p:animRot by="-240000">
                                      <p:cBhvr>
                                        <p:cTn id="85" dur="200" fill="hold">
                                          <p:stCondLst>
                                            <p:cond delay="200"/>
                                          </p:stCondLst>
                                        </p:cTn>
                                        <p:tgtEl>
                                          <p:spTgt spid="6">
                                            <p:txEl>
                                              <p:pRg st="8" end="8"/>
                                            </p:txEl>
                                          </p:spTgt>
                                        </p:tgtEl>
                                        <p:attrNameLst>
                                          <p:attrName>r</p:attrName>
                                        </p:attrNameLst>
                                      </p:cBhvr>
                                    </p:animRot>
                                    <p:animRot by="240000">
                                      <p:cBhvr>
                                        <p:cTn id="86" dur="200" fill="hold">
                                          <p:stCondLst>
                                            <p:cond delay="400"/>
                                          </p:stCondLst>
                                        </p:cTn>
                                        <p:tgtEl>
                                          <p:spTgt spid="6">
                                            <p:txEl>
                                              <p:pRg st="8" end="8"/>
                                            </p:txEl>
                                          </p:spTgt>
                                        </p:tgtEl>
                                        <p:attrNameLst>
                                          <p:attrName>r</p:attrName>
                                        </p:attrNameLst>
                                      </p:cBhvr>
                                    </p:animRot>
                                    <p:animRot by="-240000">
                                      <p:cBhvr>
                                        <p:cTn id="87" dur="200" fill="hold">
                                          <p:stCondLst>
                                            <p:cond delay="600"/>
                                          </p:stCondLst>
                                        </p:cTn>
                                        <p:tgtEl>
                                          <p:spTgt spid="6">
                                            <p:txEl>
                                              <p:pRg st="8" end="8"/>
                                            </p:txEl>
                                          </p:spTgt>
                                        </p:tgtEl>
                                        <p:attrNameLst>
                                          <p:attrName>r</p:attrName>
                                        </p:attrNameLst>
                                      </p:cBhvr>
                                    </p:animRot>
                                    <p:animRot by="120000">
                                      <p:cBhvr>
                                        <p:cTn id="88" dur="200" fill="hold">
                                          <p:stCondLst>
                                            <p:cond delay="800"/>
                                          </p:stCondLst>
                                        </p:cTn>
                                        <p:tgtEl>
                                          <p:spTgt spid="6">
                                            <p:txEl>
                                              <p:pRg st="8" end="8"/>
                                            </p:txEl>
                                          </p:spTgt>
                                        </p:tgtEl>
                                        <p:attrNameLst>
                                          <p:attrName>r</p:attrName>
                                        </p:attrNameLst>
                                      </p:cBhvr>
                                    </p:animRot>
                                  </p:childTnLst>
                                </p:cTn>
                              </p:par>
                              <p:par>
                                <p:cTn id="89" presetID="32" presetClass="emph" presetSubtype="0" fill="hold" grpId="0" nodeType="withEffect">
                                  <p:stCondLst>
                                    <p:cond delay="0"/>
                                  </p:stCondLst>
                                  <p:childTnLst>
                                    <p:animRot by="120000">
                                      <p:cBhvr>
                                        <p:cTn id="90" dur="100" fill="hold">
                                          <p:stCondLst>
                                            <p:cond delay="0"/>
                                          </p:stCondLst>
                                        </p:cTn>
                                        <p:tgtEl>
                                          <p:spTgt spid="6">
                                            <p:txEl>
                                              <p:pRg st="9" end="9"/>
                                            </p:txEl>
                                          </p:spTgt>
                                        </p:tgtEl>
                                        <p:attrNameLst>
                                          <p:attrName>r</p:attrName>
                                        </p:attrNameLst>
                                      </p:cBhvr>
                                    </p:animRot>
                                    <p:animRot by="-240000">
                                      <p:cBhvr>
                                        <p:cTn id="91" dur="200" fill="hold">
                                          <p:stCondLst>
                                            <p:cond delay="200"/>
                                          </p:stCondLst>
                                        </p:cTn>
                                        <p:tgtEl>
                                          <p:spTgt spid="6">
                                            <p:txEl>
                                              <p:pRg st="9" end="9"/>
                                            </p:txEl>
                                          </p:spTgt>
                                        </p:tgtEl>
                                        <p:attrNameLst>
                                          <p:attrName>r</p:attrName>
                                        </p:attrNameLst>
                                      </p:cBhvr>
                                    </p:animRot>
                                    <p:animRot by="240000">
                                      <p:cBhvr>
                                        <p:cTn id="92" dur="200" fill="hold">
                                          <p:stCondLst>
                                            <p:cond delay="400"/>
                                          </p:stCondLst>
                                        </p:cTn>
                                        <p:tgtEl>
                                          <p:spTgt spid="6">
                                            <p:txEl>
                                              <p:pRg st="9" end="9"/>
                                            </p:txEl>
                                          </p:spTgt>
                                        </p:tgtEl>
                                        <p:attrNameLst>
                                          <p:attrName>r</p:attrName>
                                        </p:attrNameLst>
                                      </p:cBhvr>
                                    </p:animRot>
                                    <p:animRot by="-240000">
                                      <p:cBhvr>
                                        <p:cTn id="93" dur="200" fill="hold">
                                          <p:stCondLst>
                                            <p:cond delay="600"/>
                                          </p:stCondLst>
                                        </p:cTn>
                                        <p:tgtEl>
                                          <p:spTgt spid="6">
                                            <p:txEl>
                                              <p:pRg st="9" end="9"/>
                                            </p:txEl>
                                          </p:spTgt>
                                        </p:tgtEl>
                                        <p:attrNameLst>
                                          <p:attrName>r</p:attrName>
                                        </p:attrNameLst>
                                      </p:cBhvr>
                                    </p:animRot>
                                    <p:animRot by="120000">
                                      <p:cBhvr>
                                        <p:cTn id="94" dur="200" fill="hold">
                                          <p:stCondLst>
                                            <p:cond delay="800"/>
                                          </p:stCondLst>
                                        </p:cTn>
                                        <p:tgtEl>
                                          <p:spTgt spid="6">
                                            <p:txEl>
                                              <p:pRg st="9" end="9"/>
                                            </p:txEl>
                                          </p:spTgt>
                                        </p:tgtEl>
                                        <p:attrNameLst>
                                          <p:attrName>r</p:attrName>
                                        </p:attrNameLst>
                                      </p:cBhvr>
                                    </p:animRot>
                                  </p:childTnLst>
                                </p:cTn>
                              </p:par>
                            </p:childTnLst>
                          </p:cTn>
                        </p:par>
                      </p:childTnLst>
                    </p:cTn>
                  </p:par>
                  <p:par>
                    <p:cTn id="95" fill="hold">
                      <p:stCondLst>
                        <p:cond delay="indefinite"/>
                      </p:stCondLst>
                      <p:childTnLst>
                        <p:par>
                          <p:cTn id="96" fill="hold">
                            <p:stCondLst>
                              <p:cond delay="0"/>
                            </p:stCondLst>
                            <p:childTnLst>
                              <p:par>
                                <p:cTn id="97" presetID="26" presetClass="entr" presetSubtype="0" fill="hold" grpId="0" nodeType="click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wipe(down)">
                                      <p:cBhvr>
                                        <p:cTn id="99" dur="580">
                                          <p:stCondLst>
                                            <p:cond delay="0"/>
                                          </p:stCondLst>
                                        </p:cTn>
                                        <p:tgtEl>
                                          <p:spTgt spid="4"/>
                                        </p:tgtEl>
                                      </p:cBhvr>
                                    </p:animEffect>
                                    <p:anim calcmode="lin" valueType="num">
                                      <p:cBhvr>
                                        <p:cTn id="100"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01"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2"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03"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04"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05" dur="26">
                                          <p:stCondLst>
                                            <p:cond delay="650"/>
                                          </p:stCondLst>
                                        </p:cTn>
                                        <p:tgtEl>
                                          <p:spTgt spid="4"/>
                                        </p:tgtEl>
                                      </p:cBhvr>
                                      <p:to x="100000" y="60000"/>
                                    </p:animScale>
                                    <p:animScale>
                                      <p:cBhvr>
                                        <p:cTn id="106" dur="166" decel="50000">
                                          <p:stCondLst>
                                            <p:cond delay="676"/>
                                          </p:stCondLst>
                                        </p:cTn>
                                        <p:tgtEl>
                                          <p:spTgt spid="4"/>
                                        </p:tgtEl>
                                      </p:cBhvr>
                                      <p:to x="100000" y="100000"/>
                                    </p:animScale>
                                    <p:animScale>
                                      <p:cBhvr>
                                        <p:cTn id="107" dur="26">
                                          <p:stCondLst>
                                            <p:cond delay="1312"/>
                                          </p:stCondLst>
                                        </p:cTn>
                                        <p:tgtEl>
                                          <p:spTgt spid="4"/>
                                        </p:tgtEl>
                                      </p:cBhvr>
                                      <p:to x="100000" y="80000"/>
                                    </p:animScale>
                                    <p:animScale>
                                      <p:cBhvr>
                                        <p:cTn id="108" dur="166" decel="50000">
                                          <p:stCondLst>
                                            <p:cond delay="1338"/>
                                          </p:stCondLst>
                                        </p:cTn>
                                        <p:tgtEl>
                                          <p:spTgt spid="4"/>
                                        </p:tgtEl>
                                      </p:cBhvr>
                                      <p:to x="100000" y="100000"/>
                                    </p:animScale>
                                    <p:animScale>
                                      <p:cBhvr>
                                        <p:cTn id="109" dur="26">
                                          <p:stCondLst>
                                            <p:cond delay="1642"/>
                                          </p:stCondLst>
                                        </p:cTn>
                                        <p:tgtEl>
                                          <p:spTgt spid="4"/>
                                        </p:tgtEl>
                                      </p:cBhvr>
                                      <p:to x="100000" y="90000"/>
                                    </p:animScale>
                                    <p:animScale>
                                      <p:cBhvr>
                                        <p:cTn id="110" dur="166" decel="50000">
                                          <p:stCondLst>
                                            <p:cond delay="1668"/>
                                          </p:stCondLst>
                                        </p:cTn>
                                        <p:tgtEl>
                                          <p:spTgt spid="4"/>
                                        </p:tgtEl>
                                      </p:cBhvr>
                                      <p:to x="100000" y="100000"/>
                                    </p:animScale>
                                    <p:animScale>
                                      <p:cBhvr>
                                        <p:cTn id="111" dur="26">
                                          <p:stCondLst>
                                            <p:cond delay="1808"/>
                                          </p:stCondLst>
                                        </p:cTn>
                                        <p:tgtEl>
                                          <p:spTgt spid="4"/>
                                        </p:tgtEl>
                                      </p:cBhvr>
                                      <p:to x="100000" y="95000"/>
                                    </p:animScale>
                                    <p:animScale>
                                      <p:cBhvr>
                                        <p:cTn id="112" dur="166" decel="50000">
                                          <p:stCondLst>
                                            <p:cond delay="1834"/>
                                          </p:stCondLst>
                                        </p:cTn>
                                        <p:tgtEl>
                                          <p:spTgt spid="4"/>
                                        </p:tgtEl>
                                      </p:cBhvr>
                                      <p:to x="100000" y="100000"/>
                                    </p:animScale>
                                  </p:childTnLst>
                                </p:cTn>
                              </p:par>
                            </p:childTnLst>
                          </p:cTn>
                        </p:par>
                      </p:childTnLst>
                    </p:cTn>
                  </p:par>
                  <p:par>
                    <p:cTn id="113" fill="hold">
                      <p:stCondLst>
                        <p:cond delay="indefinite"/>
                      </p:stCondLst>
                      <p:childTnLst>
                        <p:par>
                          <p:cTn id="114" fill="hold">
                            <p:stCondLst>
                              <p:cond delay="0"/>
                            </p:stCondLst>
                            <p:childTnLst>
                              <p:par>
                                <p:cTn id="115" presetID="32" presetClass="emph" presetSubtype="0" fill="hold" grpId="0" nodeType="clickEffect">
                                  <p:stCondLst>
                                    <p:cond delay="0"/>
                                  </p:stCondLst>
                                  <p:childTnLst>
                                    <p:animRot by="120000">
                                      <p:cBhvr>
                                        <p:cTn id="116" dur="100" fill="hold">
                                          <p:stCondLst>
                                            <p:cond delay="0"/>
                                          </p:stCondLst>
                                        </p:cTn>
                                        <p:tgtEl>
                                          <p:spTgt spid="5"/>
                                        </p:tgtEl>
                                        <p:attrNameLst>
                                          <p:attrName>r</p:attrName>
                                        </p:attrNameLst>
                                      </p:cBhvr>
                                    </p:animRot>
                                    <p:animRot by="-240000">
                                      <p:cBhvr>
                                        <p:cTn id="117" dur="200" fill="hold">
                                          <p:stCondLst>
                                            <p:cond delay="200"/>
                                          </p:stCondLst>
                                        </p:cTn>
                                        <p:tgtEl>
                                          <p:spTgt spid="5"/>
                                        </p:tgtEl>
                                        <p:attrNameLst>
                                          <p:attrName>r</p:attrName>
                                        </p:attrNameLst>
                                      </p:cBhvr>
                                    </p:animRot>
                                    <p:animRot by="240000">
                                      <p:cBhvr>
                                        <p:cTn id="118" dur="200" fill="hold">
                                          <p:stCondLst>
                                            <p:cond delay="400"/>
                                          </p:stCondLst>
                                        </p:cTn>
                                        <p:tgtEl>
                                          <p:spTgt spid="5"/>
                                        </p:tgtEl>
                                        <p:attrNameLst>
                                          <p:attrName>r</p:attrName>
                                        </p:attrNameLst>
                                      </p:cBhvr>
                                    </p:animRot>
                                    <p:animRot by="-240000">
                                      <p:cBhvr>
                                        <p:cTn id="119" dur="200" fill="hold">
                                          <p:stCondLst>
                                            <p:cond delay="600"/>
                                          </p:stCondLst>
                                        </p:cTn>
                                        <p:tgtEl>
                                          <p:spTgt spid="5"/>
                                        </p:tgtEl>
                                        <p:attrNameLst>
                                          <p:attrName>r</p:attrName>
                                        </p:attrNameLst>
                                      </p:cBhvr>
                                    </p:animRot>
                                    <p:animRot by="120000">
                                      <p:cBhvr>
                                        <p:cTn id="120" dur="200" fill="hold">
                                          <p:stCondLst>
                                            <p:cond delay="80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build="allAtOnce"/>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Ορθογώνιο 1"/>
          <p:cNvSpPr/>
          <p:nvPr/>
        </p:nvSpPr>
        <p:spPr>
          <a:xfrm>
            <a:off x="395536" y="889843"/>
            <a:ext cx="4572000" cy="2862322"/>
          </a:xfrm>
          <a:prstGeom prst="rect">
            <a:avLst/>
          </a:prstGeom>
        </p:spPr>
        <p:txBody>
          <a:bodyPr>
            <a:spAutoFit/>
          </a:bodyPr>
          <a:lstStyle/>
          <a:p>
            <a:pPr lvl="0"/>
            <a:r>
              <a:rPr lang="el-GR" u="sng" dirty="0" smtClean="0">
                <a:hlinkClick r:id="rId2"/>
              </a:rPr>
              <a:t>  Αλγεβρική </a:t>
            </a:r>
            <a:r>
              <a:rPr lang="el-GR" u="sng" dirty="0">
                <a:hlinkClick r:id="rId2"/>
              </a:rPr>
              <a:t>γεωμετρία</a:t>
            </a:r>
            <a:endParaRPr lang="el-GR" dirty="0"/>
          </a:p>
          <a:p>
            <a:pPr lvl="0"/>
            <a:r>
              <a:rPr lang="el-GR" dirty="0"/>
              <a:t>  </a:t>
            </a:r>
            <a:r>
              <a:rPr lang="el-GR" u="sng" dirty="0">
                <a:hlinkClick r:id="rId3"/>
              </a:rPr>
              <a:t>Μαθηματική φυσική</a:t>
            </a:r>
            <a:endParaRPr lang="el-GR" dirty="0"/>
          </a:p>
          <a:p>
            <a:pPr lvl="0"/>
            <a:r>
              <a:rPr lang="el-GR" dirty="0"/>
              <a:t>  </a:t>
            </a:r>
            <a:r>
              <a:rPr lang="el-GR" u="sng" dirty="0">
                <a:hlinkClick r:id="rId4"/>
              </a:rPr>
              <a:t>Θεωρία πιθανοτήτων</a:t>
            </a:r>
            <a:endParaRPr lang="el-GR" dirty="0"/>
          </a:p>
          <a:p>
            <a:pPr lvl="0"/>
            <a:r>
              <a:rPr lang="el-GR" dirty="0"/>
              <a:t>  </a:t>
            </a:r>
            <a:r>
              <a:rPr lang="el-GR" u="sng" dirty="0">
                <a:hlinkClick r:id="rId5"/>
              </a:rPr>
              <a:t>Στατιστική</a:t>
            </a:r>
            <a:endParaRPr lang="el-GR" dirty="0"/>
          </a:p>
          <a:p>
            <a:pPr lvl="0"/>
            <a:r>
              <a:rPr lang="el-GR" dirty="0"/>
              <a:t>  </a:t>
            </a:r>
            <a:r>
              <a:rPr lang="el-GR" u="sng" dirty="0">
                <a:hlinkClick r:id="rId6"/>
              </a:rPr>
              <a:t>Θεωρία πληροφοριών</a:t>
            </a:r>
            <a:endParaRPr lang="el-GR" dirty="0"/>
          </a:p>
          <a:p>
            <a:pPr lvl="0"/>
            <a:r>
              <a:rPr lang="el-GR" dirty="0"/>
              <a:t>  </a:t>
            </a:r>
            <a:r>
              <a:rPr lang="el-GR" u="sng" dirty="0">
                <a:hlinkClick r:id="rId7"/>
              </a:rPr>
              <a:t>Βελτιστοποίηση</a:t>
            </a:r>
            <a:endParaRPr lang="el-GR" dirty="0"/>
          </a:p>
          <a:p>
            <a:pPr lvl="0"/>
            <a:r>
              <a:rPr lang="el-GR" dirty="0"/>
              <a:t>  </a:t>
            </a:r>
            <a:r>
              <a:rPr lang="el-GR" u="sng" dirty="0">
                <a:hlinkClick r:id="rId8"/>
              </a:rPr>
              <a:t>Θεωρία παιγνίων</a:t>
            </a:r>
            <a:endParaRPr lang="el-GR" dirty="0"/>
          </a:p>
          <a:p>
            <a:pPr lvl="0"/>
            <a:r>
              <a:rPr lang="el-GR" dirty="0"/>
              <a:t>  </a:t>
            </a:r>
            <a:r>
              <a:rPr lang="el-GR" u="sng" dirty="0">
                <a:hlinkClick r:id="rId9"/>
              </a:rPr>
              <a:t>Λογισμός μεταβολών</a:t>
            </a:r>
            <a:endParaRPr lang="el-GR" dirty="0"/>
          </a:p>
          <a:p>
            <a:pPr lvl="0"/>
            <a:r>
              <a:rPr lang="el-GR" dirty="0"/>
              <a:t>  </a:t>
            </a:r>
            <a:r>
              <a:rPr lang="el-GR" u="sng" dirty="0">
                <a:hlinkClick r:id="rId10"/>
              </a:rPr>
              <a:t>Θεωρητική πληροφορική</a:t>
            </a:r>
            <a:endParaRPr lang="el-GR" dirty="0"/>
          </a:p>
          <a:p>
            <a:pPr lvl="0"/>
            <a:r>
              <a:rPr lang="el-GR" dirty="0"/>
              <a:t>  </a:t>
            </a:r>
          </a:p>
        </p:txBody>
      </p:sp>
      <p:sp>
        <p:nvSpPr>
          <p:cNvPr id="3" name="Ορθογώνιο 2"/>
          <p:cNvSpPr/>
          <p:nvPr/>
        </p:nvSpPr>
        <p:spPr>
          <a:xfrm>
            <a:off x="4283968" y="967275"/>
            <a:ext cx="4572000" cy="1754326"/>
          </a:xfrm>
          <a:prstGeom prst="rect">
            <a:avLst/>
          </a:prstGeom>
        </p:spPr>
        <p:txBody>
          <a:bodyPr>
            <a:spAutoFit/>
          </a:bodyPr>
          <a:lstStyle/>
          <a:p>
            <a:pPr lvl="0"/>
            <a:r>
              <a:rPr lang="el-GR" u="sng" dirty="0" smtClean="0">
                <a:hlinkClick r:id="rId11"/>
              </a:rPr>
              <a:t> Θεωρία </a:t>
            </a:r>
            <a:r>
              <a:rPr lang="el-GR" u="sng" dirty="0">
                <a:hlinkClick r:id="rId11"/>
              </a:rPr>
              <a:t>δικτύων</a:t>
            </a:r>
            <a:endParaRPr lang="el-GR" dirty="0"/>
          </a:p>
          <a:p>
            <a:pPr lvl="0"/>
            <a:r>
              <a:rPr lang="el-GR" dirty="0"/>
              <a:t>  </a:t>
            </a:r>
            <a:r>
              <a:rPr lang="el-GR" u="sng" dirty="0">
                <a:hlinkClick r:id="rId12"/>
              </a:rPr>
              <a:t>Μαθηματική λογική</a:t>
            </a:r>
            <a:endParaRPr lang="el-GR" dirty="0"/>
          </a:p>
          <a:p>
            <a:pPr lvl="0"/>
            <a:r>
              <a:rPr lang="el-GR" dirty="0"/>
              <a:t>  </a:t>
            </a:r>
            <a:r>
              <a:rPr lang="el-GR" u="sng" dirty="0">
                <a:hlinkClick r:id="rId13"/>
              </a:rPr>
              <a:t>Θεωρία μοντέλων</a:t>
            </a:r>
            <a:endParaRPr lang="el-GR" dirty="0"/>
          </a:p>
          <a:p>
            <a:pPr lvl="0"/>
            <a:r>
              <a:rPr lang="el-GR" u="sng" dirty="0" smtClean="0">
                <a:hlinkClick r:id="rId14"/>
              </a:rPr>
              <a:t> Θεωρία </a:t>
            </a:r>
            <a:r>
              <a:rPr lang="el-GR" u="sng" dirty="0">
                <a:hlinkClick r:id="rId14"/>
              </a:rPr>
              <a:t>αποδείξεων</a:t>
            </a:r>
            <a:endParaRPr lang="el-GR" dirty="0"/>
          </a:p>
          <a:p>
            <a:pPr lvl="0"/>
            <a:r>
              <a:rPr lang="el-GR" dirty="0"/>
              <a:t>  </a:t>
            </a:r>
            <a:r>
              <a:rPr lang="el-GR" u="sng" dirty="0">
                <a:hlinkClick r:id="rId15"/>
              </a:rPr>
              <a:t>Θεωρία συνόλων</a:t>
            </a:r>
            <a:endParaRPr lang="el-GR" dirty="0"/>
          </a:p>
          <a:p>
            <a:pPr lvl="0"/>
            <a:r>
              <a:rPr lang="el-GR" dirty="0"/>
              <a:t>  </a:t>
            </a:r>
            <a:r>
              <a:rPr lang="el-GR" u="sng" dirty="0">
                <a:hlinkClick r:id="rId16"/>
              </a:rPr>
              <a:t>Θεωρία κατηγοριών</a:t>
            </a:r>
            <a:endParaRPr lang="el-GR" dirty="0"/>
          </a:p>
        </p:txBody>
      </p:sp>
      <p:sp>
        <p:nvSpPr>
          <p:cNvPr id="4" name="Ορθογώνιο 3"/>
          <p:cNvSpPr/>
          <p:nvPr/>
        </p:nvSpPr>
        <p:spPr>
          <a:xfrm>
            <a:off x="539552" y="3429000"/>
            <a:ext cx="4572000" cy="2031325"/>
          </a:xfrm>
          <a:prstGeom prst="rect">
            <a:avLst/>
          </a:prstGeom>
        </p:spPr>
        <p:txBody>
          <a:bodyPr>
            <a:spAutoFit/>
          </a:bodyPr>
          <a:lstStyle/>
          <a:p>
            <a:pPr lvl="0"/>
            <a:r>
              <a:rPr lang="el-GR" dirty="0" smtClean="0"/>
              <a:t>Θεωρία </a:t>
            </a:r>
            <a:r>
              <a:rPr lang="el-GR" u="sng" dirty="0" smtClean="0">
                <a:hlinkClick r:id="rId17"/>
              </a:rPr>
              <a:t>τυπικών γλωσσών</a:t>
            </a:r>
            <a:endParaRPr lang="el-GR" dirty="0" smtClean="0"/>
          </a:p>
          <a:p>
            <a:pPr lvl="0"/>
            <a:r>
              <a:rPr lang="el-GR" u="sng" dirty="0" smtClean="0">
                <a:hlinkClick r:id="rId18"/>
              </a:rPr>
              <a:t>Θεωρία </a:t>
            </a:r>
            <a:r>
              <a:rPr lang="el-GR" u="sng" dirty="0" err="1" smtClean="0">
                <a:hlinkClick r:id="rId18"/>
              </a:rPr>
              <a:t>υπολογισιμότητας</a:t>
            </a:r>
            <a:endParaRPr lang="el-GR" u="sng" dirty="0" smtClean="0"/>
          </a:p>
          <a:p>
            <a:pPr lvl="0"/>
            <a:endParaRPr lang="el-GR" u="sng" dirty="0"/>
          </a:p>
          <a:p>
            <a:pPr lvl="0"/>
            <a:endParaRPr lang="el-GR" dirty="0" smtClean="0"/>
          </a:p>
          <a:p>
            <a:pPr lvl="0"/>
            <a:r>
              <a:rPr lang="el-GR" dirty="0" smtClean="0"/>
              <a:t>  Θεωρία </a:t>
            </a:r>
            <a:r>
              <a:rPr lang="el-GR" u="sng" dirty="0" smtClean="0">
                <a:hlinkClick r:id="rId19"/>
              </a:rPr>
              <a:t>αλγορίθμων</a:t>
            </a:r>
            <a:r>
              <a:rPr lang="el-GR" dirty="0" smtClean="0"/>
              <a:t> και υπολογιστικής πολυπλοκότητας</a:t>
            </a:r>
          </a:p>
          <a:p>
            <a:pPr lvl="0"/>
            <a:r>
              <a:rPr lang="el-GR" dirty="0" smtClean="0"/>
              <a:t>  </a:t>
            </a:r>
            <a:endParaRPr lang="el-GR" dirty="0"/>
          </a:p>
        </p:txBody>
      </p:sp>
      <p:sp>
        <p:nvSpPr>
          <p:cNvPr id="5" name="Ορθογώνιο 4"/>
          <p:cNvSpPr/>
          <p:nvPr/>
        </p:nvSpPr>
        <p:spPr>
          <a:xfrm>
            <a:off x="4499992" y="2852936"/>
            <a:ext cx="4572000" cy="1477328"/>
          </a:xfrm>
          <a:prstGeom prst="rect">
            <a:avLst/>
          </a:prstGeom>
        </p:spPr>
        <p:txBody>
          <a:bodyPr>
            <a:spAutoFit/>
          </a:bodyPr>
          <a:lstStyle/>
          <a:p>
            <a:pPr lvl="0"/>
            <a:r>
              <a:rPr lang="el-GR" u="sng" dirty="0" smtClean="0">
                <a:hlinkClick r:id="rId20"/>
              </a:rPr>
              <a:t>Τυπική σημασιολογία</a:t>
            </a:r>
            <a:endParaRPr lang="el-GR" dirty="0" smtClean="0"/>
          </a:p>
          <a:p>
            <a:pPr lvl="0"/>
            <a:r>
              <a:rPr lang="el-GR" dirty="0" smtClean="0"/>
              <a:t>  </a:t>
            </a:r>
            <a:r>
              <a:rPr lang="el-GR" u="sng" dirty="0" smtClean="0">
                <a:hlinkClick r:id="rId21"/>
              </a:rPr>
              <a:t>Μαθηματική θεωρία συστημάτων</a:t>
            </a:r>
            <a:endParaRPr lang="el-GR" dirty="0" smtClean="0"/>
          </a:p>
          <a:p>
            <a:pPr lvl="0"/>
            <a:r>
              <a:rPr lang="el-GR" dirty="0" smtClean="0"/>
              <a:t>  </a:t>
            </a:r>
            <a:r>
              <a:rPr lang="el-GR" u="sng" dirty="0" smtClean="0">
                <a:hlinkClick r:id="rId22"/>
              </a:rPr>
              <a:t>Κρυπτογραφία</a:t>
            </a:r>
            <a:endParaRPr lang="el-GR" dirty="0" smtClean="0"/>
          </a:p>
          <a:p>
            <a:pPr lvl="0"/>
            <a:r>
              <a:rPr lang="en-US" u="sng" dirty="0" smtClean="0">
                <a:hlinkClick r:id="rId23"/>
              </a:rPr>
              <a:t>  </a:t>
            </a:r>
            <a:r>
              <a:rPr lang="el-GR" u="sng" dirty="0" smtClean="0">
                <a:hlinkClick r:id="rId23"/>
              </a:rPr>
              <a:t>Συνδυαστική</a:t>
            </a:r>
            <a:endParaRPr lang="el-GR" dirty="0" smtClean="0"/>
          </a:p>
          <a:p>
            <a:pPr lvl="0"/>
            <a:r>
              <a:rPr lang="en-US" u="sng" dirty="0" smtClean="0">
                <a:hlinkClick r:id="rId24"/>
              </a:rPr>
              <a:t>  </a:t>
            </a:r>
            <a:r>
              <a:rPr lang="el-GR" u="sng" dirty="0" smtClean="0">
                <a:hlinkClick r:id="rId24"/>
              </a:rPr>
              <a:t>Θεωρία γραφημάτων</a:t>
            </a:r>
            <a:endParaRPr lang="el-GR" dirty="0"/>
          </a:p>
        </p:txBody>
      </p:sp>
    </p:spTree>
    <p:extLst>
      <p:ext uri="{BB962C8B-B14F-4D97-AF65-F5344CB8AC3E}">
        <p14:creationId xmlns:p14="http://schemas.microsoft.com/office/powerpoint/2010/main" val="2944682342"/>
      </p:ext>
    </p:extLst>
  </p:cSld>
  <p:clrMapOvr>
    <a:masterClrMapping/>
  </p:clrMapOvr>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4">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p:cTn id="13" dur="1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4">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4">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anim calcmode="lin" valueType="num">
                                      <p:cBhvr additive="base">
                                        <p:cTn id="2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6" presetClass="emph" presetSubtype="0" fill="hold" nodeType="clickEffect">
                                  <p:stCondLst>
                                    <p:cond delay="0"/>
                                  </p:stCondLst>
                                  <p:childTnLst>
                                    <p:animScale>
                                      <p:cBhvr>
                                        <p:cTn id="26" dur="2000" fill="hold"/>
                                        <p:tgtEl>
                                          <p:spTgt spid="3">
                                            <p:txEl>
                                              <p:pRg st="0" end="0"/>
                                            </p:txEl>
                                          </p:spTgt>
                                        </p:tgtEl>
                                      </p:cBhvr>
                                      <p:by x="150000" y="150000"/>
                                    </p:animScale>
                                  </p:childTnLst>
                                </p:cTn>
                              </p:par>
                              <p:par>
                                <p:cTn id="27" presetID="6" presetClass="emph" presetSubtype="0" fill="hold" nodeType="withEffect">
                                  <p:stCondLst>
                                    <p:cond delay="0"/>
                                  </p:stCondLst>
                                  <p:childTnLst>
                                    <p:animScale>
                                      <p:cBhvr>
                                        <p:cTn id="28" dur="2000" fill="hold"/>
                                        <p:tgtEl>
                                          <p:spTgt spid="3">
                                            <p:txEl>
                                              <p:pRg st="1" end="1"/>
                                            </p:txEl>
                                          </p:spTgt>
                                        </p:tgtEl>
                                      </p:cBhvr>
                                      <p:by x="150000" y="150000"/>
                                    </p:animScale>
                                  </p:childTnLst>
                                </p:cTn>
                              </p:par>
                              <p:par>
                                <p:cTn id="29" presetID="6" presetClass="emph" presetSubtype="0" fill="hold" nodeType="withEffect">
                                  <p:stCondLst>
                                    <p:cond delay="0"/>
                                  </p:stCondLst>
                                  <p:childTnLst>
                                    <p:animScale>
                                      <p:cBhvr>
                                        <p:cTn id="30" dur="2000" fill="hold"/>
                                        <p:tgtEl>
                                          <p:spTgt spid="3">
                                            <p:txEl>
                                              <p:pRg st="2" end="2"/>
                                            </p:txEl>
                                          </p:spTgt>
                                        </p:tgtEl>
                                      </p:cBhvr>
                                      <p:by x="150000" y="150000"/>
                                    </p:animScale>
                                  </p:childTnLst>
                                </p:cTn>
                              </p:par>
                              <p:par>
                                <p:cTn id="31" presetID="6" presetClass="emph" presetSubtype="0" fill="hold" nodeType="withEffect">
                                  <p:stCondLst>
                                    <p:cond delay="0"/>
                                  </p:stCondLst>
                                  <p:childTnLst>
                                    <p:animScale>
                                      <p:cBhvr>
                                        <p:cTn id="32" dur="2000" fill="hold"/>
                                        <p:tgtEl>
                                          <p:spTgt spid="3">
                                            <p:txEl>
                                              <p:pRg st="3" end="3"/>
                                            </p:txEl>
                                          </p:spTgt>
                                        </p:tgtEl>
                                      </p:cBhvr>
                                      <p:by x="150000" y="150000"/>
                                    </p:animScale>
                                  </p:childTnLst>
                                </p:cTn>
                              </p:par>
                              <p:par>
                                <p:cTn id="33" presetID="6" presetClass="emph" presetSubtype="0" fill="hold" nodeType="withEffect">
                                  <p:stCondLst>
                                    <p:cond delay="0"/>
                                  </p:stCondLst>
                                  <p:childTnLst>
                                    <p:animScale>
                                      <p:cBhvr>
                                        <p:cTn id="34" dur="2000" fill="hold"/>
                                        <p:tgtEl>
                                          <p:spTgt spid="3">
                                            <p:txEl>
                                              <p:pRg st="4" end="4"/>
                                            </p:txEl>
                                          </p:spTgt>
                                        </p:tgtEl>
                                      </p:cBhvr>
                                      <p:by x="150000" y="150000"/>
                                    </p:animScale>
                                  </p:childTnLst>
                                </p:cTn>
                              </p:par>
                              <p:par>
                                <p:cTn id="35" presetID="6" presetClass="emph" presetSubtype="0" fill="hold" nodeType="withEffect">
                                  <p:stCondLst>
                                    <p:cond delay="0"/>
                                  </p:stCondLst>
                                  <p:childTnLst>
                                    <p:animScale>
                                      <p:cBhvr>
                                        <p:cTn id="36" dur="2000" fill="hold"/>
                                        <p:tgtEl>
                                          <p:spTgt spid="3">
                                            <p:txEl>
                                              <p:pRg st="5" end="5"/>
                                            </p:txEl>
                                          </p:spTgt>
                                        </p:tgtEl>
                                      </p:cBhvr>
                                      <p:by x="150000" y="150000"/>
                                    </p:animScale>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nodeType="clickEffect">
                                  <p:stCondLst>
                                    <p:cond delay="0"/>
                                  </p:stCondLst>
                                  <p:childTnLst>
                                    <p:set>
                                      <p:cBhvr>
                                        <p:cTn id="40" dur="1" fill="hold">
                                          <p:stCondLst>
                                            <p:cond delay="0"/>
                                          </p:stCondLst>
                                        </p:cTn>
                                        <p:tgtEl>
                                          <p:spTgt spid="5">
                                            <p:txEl>
                                              <p:pRg st="0" end="0"/>
                                            </p:txEl>
                                          </p:spTgt>
                                        </p:tgtEl>
                                        <p:attrNameLst>
                                          <p:attrName>style.visibility</p:attrName>
                                        </p:attrNameLst>
                                      </p:cBhvr>
                                      <p:to>
                                        <p:strVal val="visible"/>
                                      </p:to>
                                    </p:set>
                                    <p:animEffect transition="in" filter="barn(inVertical)">
                                      <p:cBhvr>
                                        <p:cTn id="41" dur="500"/>
                                        <p:tgtEl>
                                          <p:spTgt spid="5">
                                            <p:txEl>
                                              <p:pRg st="0" end="0"/>
                                            </p:txEl>
                                          </p:spTgt>
                                        </p:tgtEl>
                                      </p:cBhvr>
                                    </p:animEffect>
                                  </p:childTnLst>
                                </p:cTn>
                              </p:par>
                              <p:par>
                                <p:cTn id="42" presetID="16" presetClass="entr" presetSubtype="21" fill="hold" nodeType="withEffect">
                                  <p:stCondLst>
                                    <p:cond delay="0"/>
                                  </p:stCondLst>
                                  <p:childTnLst>
                                    <p:set>
                                      <p:cBhvr>
                                        <p:cTn id="43" dur="1" fill="hold">
                                          <p:stCondLst>
                                            <p:cond delay="0"/>
                                          </p:stCondLst>
                                        </p:cTn>
                                        <p:tgtEl>
                                          <p:spTgt spid="5">
                                            <p:txEl>
                                              <p:pRg st="1" end="1"/>
                                            </p:txEl>
                                          </p:spTgt>
                                        </p:tgtEl>
                                        <p:attrNameLst>
                                          <p:attrName>style.visibility</p:attrName>
                                        </p:attrNameLst>
                                      </p:cBhvr>
                                      <p:to>
                                        <p:strVal val="visible"/>
                                      </p:to>
                                    </p:set>
                                    <p:animEffect transition="in" filter="barn(inVertical)">
                                      <p:cBhvr>
                                        <p:cTn id="44" dur="500"/>
                                        <p:tgtEl>
                                          <p:spTgt spid="5">
                                            <p:txEl>
                                              <p:pRg st="1" end="1"/>
                                            </p:txEl>
                                          </p:spTgt>
                                        </p:tgtEl>
                                      </p:cBhvr>
                                    </p:animEffect>
                                  </p:childTnLst>
                                </p:cTn>
                              </p:par>
                              <p:par>
                                <p:cTn id="45" presetID="16" presetClass="entr" presetSubtype="21" fill="hold" nodeType="withEffect">
                                  <p:stCondLst>
                                    <p:cond delay="0"/>
                                  </p:stCondLst>
                                  <p:childTnLst>
                                    <p:set>
                                      <p:cBhvr>
                                        <p:cTn id="46" dur="1" fill="hold">
                                          <p:stCondLst>
                                            <p:cond delay="0"/>
                                          </p:stCondLst>
                                        </p:cTn>
                                        <p:tgtEl>
                                          <p:spTgt spid="5">
                                            <p:txEl>
                                              <p:pRg st="2" end="2"/>
                                            </p:txEl>
                                          </p:spTgt>
                                        </p:tgtEl>
                                        <p:attrNameLst>
                                          <p:attrName>style.visibility</p:attrName>
                                        </p:attrNameLst>
                                      </p:cBhvr>
                                      <p:to>
                                        <p:strVal val="visible"/>
                                      </p:to>
                                    </p:set>
                                    <p:animEffect transition="in" filter="barn(inVertical)">
                                      <p:cBhvr>
                                        <p:cTn id="47" dur="500"/>
                                        <p:tgtEl>
                                          <p:spTgt spid="5">
                                            <p:txEl>
                                              <p:pRg st="2" end="2"/>
                                            </p:txEl>
                                          </p:spTgt>
                                        </p:tgtEl>
                                      </p:cBhvr>
                                    </p:animEffect>
                                  </p:childTnLst>
                                </p:cTn>
                              </p:par>
                              <p:par>
                                <p:cTn id="48" presetID="16" presetClass="entr" presetSubtype="21" fill="hold" nodeType="withEffect">
                                  <p:stCondLst>
                                    <p:cond delay="0"/>
                                  </p:stCondLst>
                                  <p:childTnLst>
                                    <p:set>
                                      <p:cBhvr>
                                        <p:cTn id="49" dur="1" fill="hold">
                                          <p:stCondLst>
                                            <p:cond delay="0"/>
                                          </p:stCondLst>
                                        </p:cTn>
                                        <p:tgtEl>
                                          <p:spTgt spid="5">
                                            <p:txEl>
                                              <p:pRg st="3" end="3"/>
                                            </p:txEl>
                                          </p:spTgt>
                                        </p:tgtEl>
                                        <p:attrNameLst>
                                          <p:attrName>style.visibility</p:attrName>
                                        </p:attrNameLst>
                                      </p:cBhvr>
                                      <p:to>
                                        <p:strVal val="visible"/>
                                      </p:to>
                                    </p:set>
                                    <p:animEffect transition="in" filter="barn(inVertical)">
                                      <p:cBhvr>
                                        <p:cTn id="50" dur="500"/>
                                        <p:tgtEl>
                                          <p:spTgt spid="5">
                                            <p:txEl>
                                              <p:pRg st="3" end="3"/>
                                            </p:txEl>
                                          </p:spTgt>
                                        </p:tgtEl>
                                      </p:cBhvr>
                                    </p:animEffect>
                                  </p:childTnLst>
                                </p:cTn>
                              </p:par>
                              <p:par>
                                <p:cTn id="51" presetID="16" presetClass="entr" presetSubtype="21" fill="hold" nodeType="withEffect">
                                  <p:stCondLst>
                                    <p:cond delay="0"/>
                                  </p:stCondLst>
                                  <p:childTnLst>
                                    <p:set>
                                      <p:cBhvr>
                                        <p:cTn id="52" dur="1" fill="hold">
                                          <p:stCondLst>
                                            <p:cond delay="0"/>
                                          </p:stCondLst>
                                        </p:cTn>
                                        <p:tgtEl>
                                          <p:spTgt spid="5">
                                            <p:txEl>
                                              <p:pRg st="4" end="4"/>
                                            </p:txEl>
                                          </p:spTgt>
                                        </p:tgtEl>
                                        <p:attrNameLst>
                                          <p:attrName>style.visibility</p:attrName>
                                        </p:attrNameLst>
                                      </p:cBhvr>
                                      <p:to>
                                        <p:strVal val="visible"/>
                                      </p:to>
                                    </p:set>
                                    <p:animEffect transition="in" filter="barn(inVertical)">
                                      <p:cBhvr>
                                        <p:cTn id="53" dur="500"/>
                                        <p:tgtEl>
                                          <p:spTgt spid="5">
                                            <p:txEl>
                                              <p:pRg st="4" end="4"/>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32" presetClass="emph" presetSubtype="0" fill="hold" grpId="0" nodeType="clickEffect">
                                  <p:stCondLst>
                                    <p:cond delay="0"/>
                                  </p:stCondLst>
                                  <p:childTnLst>
                                    <p:animRot by="120000">
                                      <p:cBhvr>
                                        <p:cTn id="57" dur="100" fill="hold">
                                          <p:stCondLst>
                                            <p:cond delay="0"/>
                                          </p:stCondLst>
                                        </p:cTn>
                                        <p:tgtEl>
                                          <p:spTgt spid="2"/>
                                        </p:tgtEl>
                                        <p:attrNameLst>
                                          <p:attrName>r</p:attrName>
                                        </p:attrNameLst>
                                      </p:cBhvr>
                                    </p:animRot>
                                    <p:animRot by="-240000">
                                      <p:cBhvr>
                                        <p:cTn id="58" dur="200" fill="hold">
                                          <p:stCondLst>
                                            <p:cond delay="200"/>
                                          </p:stCondLst>
                                        </p:cTn>
                                        <p:tgtEl>
                                          <p:spTgt spid="2"/>
                                        </p:tgtEl>
                                        <p:attrNameLst>
                                          <p:attrName>r</p:attrName>
                                        </p:attrNameLst>
                                      </p:cBhvr>
                                    </p:animRot>
                                    <p:animRot by="240000">
                                      <p:cBhvr>
                                        <p:cTn id="59" dur="200" fill="hold">
                                          <p:stCondLst>
                                            <p:cond delay="400"/>
                                          </p:stCondLst>
                                        </p:cTn>
                                        <p:tgtEl>
                                          <p:spTgt spid="2"/>
                                        </p:tgtEl>
                                        <p:attrNameLst>
                                          <p:attrName>r</p:attrName>
                                        </p:attrNameLst>
                                      </p:cBhvr>
                                    </p:animRot>
                                    <p:animRot by="-240000">
                                      <p:cBhvr>
                                        <p:cTn id="60" dur="200" fill="hold">
                                          <p:stCondLst>
                                            <p:cond delay="600"/>
                                          </p:stCondLst>
                                        </p:cTn>
                                        <p:tgtEl>
                                          <p:spTgt spid="2"/>
                                        </p:tgtEl>
                                        <p:attrNameLst>
                                          <p:attrName>r</p:attrName>
                                        </p:attrNameLst>
                                      </p:cBhvr>
                                    </p:animRot>
                                    <p:animRot by="120000">
                                      <p:cBhvr>
                                        <p:cTn id="61" dur="200" fill="hold">
                                          <p:stCondLst>
                                            <p:cond delay="80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Ορθογώνιο 1"/>
          <p:cNvSpPr/>
          <p:nvPr/>
        </p:nvSpPr>
        <p:spPr>
          <a:xfrm>
            <a:off x="467544" y="335846"/>
            <a:ext cx="7488832" cy="6463308"/>
          </a:xfrm>
          <a:prstGeom prst="rect">
            <a:avLst/>
          </a:prstGeom>
        </p:spPr>
        <p:txBody>
          <a:bodyPr wrap="square">
            <a:spAutoFit/>
          </a:bodyPr>
          <a:lstStyle/>
          <a:p>
            <a:r>
              <a:rPr lang="el-GR" u="sng" dirty="0"/>
              <a:t>Ηλεκτρονική</a:t>
            </a:r>
            <a:r>
              <a:rPr lang="en-US" u="sng" dirty="0"/>
              <a:t>   </a:t>
            </a:r>
            <a:r>
              <a:rPr lang="el-GR" u="sng" dirty="0" smtClean="0"/>
              <a:t>βιβλιογραφία</a:t>
            </a:r>
          </a:p>
          <a:p>
            <a:endParaRPr lang="el-GR" dirty="0"/>
          </a:p>
          <a:p>
            <a:pPr lvl="0"/>
            <a:r>
              <a:rPr lang="el-GR" smtClean="0"/>
              <a:t>  </a:t>
            </a:r>
            <a:r>
              <a:rPr lang="el-GR" dirty="0"/>
              <a:t>Διεθνής ηλεκτρονική εγκυκλοπαίδεια </a:t>
            </a:r>
            <a:r>
              <a:rPr lang="en-US" dirty="0"/>
              <a:t>WI</a:t>
            </a:r>
            <a:r>
              <a:rPr lang="el-GR" dirty="0"/>
              <a:t>Κ</a:t>
            </a:r>
            <a:r>
              <a:rPr lang="en-US" dirty="0"/>
              <a:t>IPEDIA</a:t>
            </a:r>
            <a:r>
              <a:rPr lang="el-GR" dirty="0"/>
              <a:t> στον </a:t>
            </a:r>
            <a:r>
              <a:rPr lang="en-US" dirty="0"/>
              <a:t>server</a:t>
            </a:r>
            <a:r>
              <a:rPr lang="el-GR" dirty="0"/>
              <a:t>  </a:t>
            </a:r>
            <a:r>
              <a:rPr lang="el-GR" u="sng" dirty="0">
                <a:hlinkClick r:id="rId2"/>
              </a:rPr>
              <a:t>https://el.wikipedia.org/wiki/.gr</a:t>
            </a:r>
            <a:r>
              <a:rPr lang="el-GR" dirty="0"/>
              <a:t>  </a:t>
            </a:r>
            <a:endParaRPr lang="el-GR" dirty="0" smtClean="0"/>
          </a:p>
          <a:p>
            <a:pPr lvl="0"/>
            <a:endParaRPr lang="el-GR" dirty="0"/>
          </a:p>
          <a:p>
            <a:pPr lvl="0"/>
            <a:r>
              <a:rPr lang="en-US" dirty="0"/>
              <a:t>Educational  Server    (  </a:t>
            </a:r>
            <a:r>
              <a:rPr lang="el-GR" dirty="0"/>
              <a:t>ηλεκτρονική βιβλιογραφία  </a:t>
            </a:r>
            <a:r>
              <a:rPr lang="el-GR" dirty="0" smtClean="0"/>
              <a:t>)</a:t>
            </a:r>
          </a:p>
          <a:p>
            <a:pPr lvl="0"/>
            <a:endParaRPr lang="el-GR" dirty="0"/>
          </a:p>
          <a:p>
            <a:r>
              <a:rPr lang="en-US" u="sng" dirty="0">
                <a:hlinkClick r:id="rId3"/>
              </a:rPr>
              <a:t>http://teacher-nik.mysite.com/EkpaideytikaThemata.htm</a:t>
            </a:r>
            <a:r>
              <a:rPr lang="en-US" dirty="0"/>
              <a:t> </a:t>
            </a:r>
            <a:endParaRPr lang="el-GR" dirty="0" smtClean="0"/>
          </a:p>
          <a:p>
            <a:endParaRPr lang="el-GR" dirty="0"/>
          </a:p>
          <a:p>
            <a:pPr lvl="0"/>
            <a:r>
              <a:rPr lang="en-US" dirty="0"/>
              <a:t>Scientific  Server</a:t>
            </a:r>
            <a:r>
              <a:rPr lang="el-GR" dirty="0"/>
              <a:t> ΕΛΛΗΝΙΚΗΣ ΜΑΘΗΜΑΤΙΚΗΣ ΕΤΑΙΡΕΙΑΣ    </a:t>
            </a:r>
            <a:r>
              <a:rPr lang="en-US" u="sng" dirty="0">
                <a:hlinkClick r:id="rId4"/>
              </a:rPr>
              <a:t>http</a:t>
            </a:r>
            <a:r>
              <a:rPr lang="el-GR" u="sng" dirty="0">
                <a:hlinkClick r:id="rId4"/>
              </a:rPr>
              <a:t>://</a:t>
            </a:r>
            <a:r>
              <a:rPr lang="en-US" u="sng" dirty="0">
                <a:hlinkClick r:id="rId4"/>
              </a:rPr>
              <a:t>www</a:t>
            </a:r>
            <a:r>
              <a:rPr lang="el-GR" u="sng" dirty="0">
                <a:hlinkClick r:id="rId4"/>
              </a:rPr>
              <a:t>.</a:t>
            </a:r>
            <a:r>
              <a:rPr lang="en-US" u="sng" dirty="0" err="1">
                <a:hlinkClick r:id="rId4"/>
              </a:rPr>
              <a:t>hms</a:t>
            </a:r>
            <a:r>
              <a:rPr lang="el-GR" u="sng" dirty="0">
                <a:hlinkClick r:id="rId4"/>
              </a:rPr>
              <a:t>.</a:t>
            </a:r>
            <a:r>
              <a:rPr lang="en-US" u="sng" dirty="0" smtClean="0">
                <a:hlinkClick r:id="rId4"/>
              </a:rPr>
              <a:t>gr</a:t>
            </a:r>
            <a:endParaRPr lang="el-GR" u="sng" dirty="0" smtClean="0"/>
          </a:p>
          <a:p>
            <a:pPr lvl="0"/>
            <a:r>
              <a:rPr lang="el-GR" dirty="0" smtClean="0"/>
              <a:t>   </a:t>
            </a:r>
            <a:endParaRPr lang="el-GR" dirty="0"/>
          </a:p>
          <a:p>
            <a:pPr lvl="0"/>
            <a:r>
              <a:rPr lang="el-GR" dirty="0"/>
              <a:t>Πρόγραμμα</a:t>
            </a:r>
            <a:r>
              <a:rPr lang="en-US" dirty="0"/>
              <a:t> search engine :  </a:t>
            </a:r>
            <a:r>
              <a:rPr lang="en-US" u="sng" dirty="0">
                <a:hlinkClick r:id="rId5"/>
              </a:rPr>
              <a:t>http://www.google.gr</a:t>
            </a:r>
            <a:r>
              <a:rPr lang="en-US" dirty="0"/>
              <a:t>  California  U.S.A </a:t>
            </a:r>
            <a:endParaRPr lang="el-GR" dirty="0" smtClean="0"/>
          </a:p>
          <a:p>
            <a:pPr lvl="0"/>
            <a:endParaRPr lang="el-GR" dirty="0"/>
          </a:p>
          <a:p>
            <a:pPr lvl="0"/>
            <a:r>
              <a:rPr lang="el-GR" dirty="0"/>
              <a:t>Πρόγραμμα</a:t>
            </a:r>
            <a:r>
              <a:rPr lang="en-US" dirty="0"/>
              <a:t> multimedia </a:t>
            </a:r>
            <a:r>
              <a:rPr lang="en-US" dirty="0" err="1"/>
              <a:t>youtube</a:t>
            </a:r>
            <a:r>
              <a:rPr lang="en-US" dirty="0"/>
              <a:t>   </a:t>
            </a:r>
            <a:r>
              <a:rPr lang="en-US" u="sng" dirty="0">
                <a:hlinkClick r:id="rId6"/>
              </a:rPr>
              <a:t>http://www.youtube.com</a:t>
            </a:r>
            <a:r>
              <a:rPr lang="en-US" dirty="0"/>
              <a:t> </a:t>
            </a:r>
            <a:endParaRPr lang="el-GR" dirty="0" smtClean="0"/>
          </a:p>
          <a:p>
            <a:pPr lvl="0"/>
            <a:endParaRPr lang="el-GR" dirty="0" smtClean="0"/>
          </a:p>
          <a:p>
            <a:pPr lvl="0"/>
            <a:r>
              <a:rPr lang="en-US" dirty="0" smtClean="0"/>
              <a:t>Social </a:t>
            </a:r>
            <a:r>
              <a:rPr lang="en-US" dirty="0"/>
              <a:t>Media Scientific  Page </a:t>
            </a:r>
            <a:r>
              <a:rPr lang="en-US" dirty="0" err="1"/>
              <a:t>facebook</a:t>
            </a:r>
            <a:r>
              <a:rPr lang="en-US" dirty="0"/>
              <a:t> American Mathematical Society </a:t>
            </a:r>
            <a:r>
              <a:rPr lang="en-US" u="sng" dirty="0">
                <a:hlinkClick r:id="rId7"/>
              </a:rPr>
              <a:t>https://www.facebook.com/amermathsoc/</a:t>
            </a:r>
            <a:r>
              <a:rPr lang="en-US" dirty="0"/>
              <a:t> </a:t>
            </a:r>
            <a:r>
              <a:rPr lang="en-US" dirty="0" smtClean="0"/>
              <a:t>.</a:t>
            </a:r>
            <a:endParaRPr lang="el-GR" dirty="0" smtClean="0"/>
          </a:p>
          <a:p>
            <a:pPr lvl="0"/>
            <a:endParaRPr lang="el-GR" dirty="0"/>
          </a:p>
          <a:p>
            <a:pPr lvl="0"/>
            <a:r>
              <a:rPr lang="en-US" dirty="0" err="1"/>
              <a:t>Commrcial</a:t>
            </a:r>
            <a:r>
              <a:rPr lang="en-US" dirty="0"/>
              <a:t>  Server </a:t>
            </a:r>
            <a:r>
              <a:rPr lang="en-US" dirty="0" err="1"/>
              <a:t>freeservers</a:t>
            </a:r>
            <a:r>
              <a:rPr lang="en-US" dirty="0"/>
              <a:t>  </a:t>
            </a:r>
            <a:r>
              <a:rPr lang="en-US" u="sng" dirty="0">
                <a:hlinkClick r:id="rId8"/>
              </a:rPr>
              <a:t>http://www.freeservers.com/</a:t>
            </a:r>
            <a:r>
              <a:rPr lang="en-US" dirty="0"/>
              <a:t>    California  U.S.A.  </a:t>
            </a:r>
            <a:endParaRPr lang="el-GR" dirty="0" smtClean="0"/>
          </a:p>
          <a:p>
            <a:pPr lvl="0"/>
            <a:endParaRPr lang="el-GR" dirty="0"/>
          </a:p>
          <a:p>
            <a:pPr lvl="0"/>
            <a:r>
              <a:rPr lang="en-US" dirty="0"/>
              <a:t>Commercial Server social media FACEBOOK </a:t>
            </a:r>
            <a:r>
              <a:rPr lang="en-US" u="sng" dirty="0">
                <a:hlinkClick r:id="rId9"/>
              </a:rPr>
              <a:t>http://www.facebook.com</a:t>
            </a:r>
            <a:r>
              <a:rPr lang="en-US" dirty="0"/>
              <a:t>  </a:t>
            </a:r>
            <a:r>
              <a:rPr lang="en-US" dirty="0" err="1"/>
              <a:t>Califonria</a:t>
            </a:r>
            <a:r>
              <a:rPr lang="en-US" dirty="0"/>
              <a:t> U.S.A. </a:t>
            </a:r>
            <a:endParaRPr lang="el-GR" dirty="0"/>
          </a:p>
        </p:txBody>
      </p:sp>
    </p:spTree>
    <p:extLst>
      <p:ext uri="{BB962C8B-B14F-4D97-AF65-F5344CB8AC3E}">
        <p14:creationId xmlns:p14="http://schemas.microsoft.com/office/powerpoint/2010/main" val="1249425593"/>
      </p:ext>
    </p:extLst>
  </p:cSld>
  <p:clrMapOvr>
    <a:masterClrMapping/>
  </p:clrMapOvr>
  <mc:AlternateContent xmlns:mc="http://schemas.openxmlformats.org/markup-compatibility/2006" xmlns:p14="http://schemas.microsoft.com/office/powerpoint/2010/main">
    <mc:Choice Requires="p14">
      <p:transition spd="slow" advTm="20000">
        <p14:prism isContent="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2">
                                            <p:txEl>
                                              <p:pRg st="0" end="0"/>
                                            </p:txEl>
                                          </p:spTgt>
                                        </p:tgtEl>
                                        <p:attrNameLst>
                                          <p:attrName>r</p:attrName>
                                        </p:attrNameLst>
                                      </p:cBhvr>
                                    </p:animRot>
                                  </p:childTnLst>
                                </p:cTn>
                              </p:par>
                              <p:par>
                                <p:cTn id="7" presetID="8" presetClass="emph" presetSubtype="0" fill="hold" nodeType="withEffect">
                                  <p:stCondLst>
                                    <p:cond delay="0"/>
                                  </p:stCondLst>
                                  <p:childTnLst>
                                    <p:animRot by="21600000">
                                      <p:cBhvr>
                                        <p:cTn id="8" dur="2000" fill="hold"/>
                                        <p:tgtEl>
                                          <p:spTgt spid="2">
                                            <p:txEl>
                                              <p:pRg st="2" end="2"/>
                                            </p:txEl>
                                          </p:spTgt>
                                        </p:tgtEl>
                                        <p:attrNameLst>
                                          <p:attrName>r</p:attrName>
                                        </p:attrNameLst>
                                      </p:cBhvr>
                                    </p:animRot>
                                  </p:childTnLst>
                                </p:cTn>
                              </p:par>
                              <p:par>
                                <p:cTn id="9" presetID="8" presetClass="emph" presetSubtype="0" fill="hold" nodeType="withEffect">
                                  <p:stCondLst>
                                    <p:cond delay="0"/>
                                  </p:stCondLst>
                                  <p:childTnLst>
                                    <p:animRot by="21600000">
                                      <p:cBhvr>
                                        <p:cTn id="10" dur="2000" fill="hold"/>
                                        <p:tgtEl>
                                          <p:spTgt spid="2">
                                            <p:txEl>
                                              <p:pRg st="4" end="4"/>
                                            </p:txEl>
                                          </p:spTgt>
                                        </p:tgtEl>
                                        <p:attrNameLst>
                                          <p:attrName>r</p:attrName>
                                        </p:attrNameLst>
                                      </p:cBhvr>
                                    </p:animRot>
                                  </p:childTnLst>
                                </p:cTn>
                              </p:par>
                              <p:par>
                                <p:cTn id="11" presetID="8" presetClass="emph" presetSubtype="0" fill="hold" nodeType="withEffect">
                                  <p:stCondLst>
                                    <p:cond delay="0"/>
                                  </p:stCondLst>
                                  <p:childTnLst>
                                    <p:animRot by="21600000">
                                      <p:cBhvr>
                                        <p:cTn id="12" dur="2000" fill="hold"/>
                                        <p:tgtEl>
                                          <p:spTgt spid="2">
                                            <p:txEl>
                                              <p:pRg st="6" end="6"/>
                                            </p:txEl>
                                          </p:spTgt>
                                        </p:tgtEl>
                                        <p:attrNameLst>
                                          <p:attrName>r</p:attrName>
                                        </p:attrNameLst>
                                      </p:cBhvr>
                                    </p:animRot>
                                  </p:childTnLst>
                                </p:cTn>
                              </p:par>
                              <p:par>
                                <p:cTn id="13" presetID="8" presetClass="emph" presetSubtype="0" fill="hold" nodeType="withEffect">
                                  <p:stCondLst>
                                    <p:cond delay="0"/>
                                  </p:stCondLst>
                                  <p:childTnLst>
                                    <p:animRot by="21600000">
                                      <p:cBhvr>
                                        <p:cTn id="14" dur="2000" fill="hold"/>
                                        <p:tgtEl>
                                          <p:spTgt spid="2">
                                            <p:txEl>
                                              <p:pRg st="8" end="8"/>
                                            </p:txEl>
                                          </p:spTgt>
                                        </p:tgtEl>
                                        <p:attrNameLst>
                                          <p:attrName>r</p:attrName>
                                        </p:attrNameLst>
                                      </p:cBhvr>
                                    </p:animRot>
                                  </p:childTnLst>
                                </p:cTn>
                              </p:par>
                              <p:par>
                                <p:cTn id="15" presetID="8" presetClass="emph" presetSubtype="0" fill="hold" nodeType="withEffect">
                                  <p:stCondLst>
                                    <p:cond delay="0"/>
                                  </p:stCondLst>
                                  <p:childTnLst>
                                    <p:animRot by="21600000">
                                      <p:cBhvr>
                                        <p:cTn id="16" dur="2000" fill="hold"/>
                                        <p:tgtEl>
                                          <p:spTgt spid="2">
                                            <p:txEl>
                                              <p:pRg st="9" end="9"/>
                                            </p:txEl>
                                          </p:spTgt>
                                        </p:tgtEl>
                                        <p:attrNameLst>
                                          <p:attrName>r</p:attrName>
                                        </p:attrNameLst>
                                      </p:cBhvr>
                                    </p:animRot>
                                  </p:childTnLst>
                                </p:cTn>
                              </p:par>
                              <p:par>
                                <p:cTn id="17" presetID="8" presetClass="emph" presetSubtype="0" fill="hold" nodeType="withEffect">
                                  <p:stCondLst>
                                    <p:cond delay="0"/>
                                  </p:stCondLst>
                                  <p:childTnLst>
                                    <p:animRot by="21600000">
                                      <p:cBhvr>
                                        <p:cTn id="18" dur="2000" fill="hold"/>
                                        <p:tgtEl>
                                          <p:spTgt spid="2">
                                            <p:txEl>
                                              <p:pRg st="10" end="10"/>
                                            </p:txEl>
                                          </p:spTgt>
                                        </p:tgtEl>
                                        <p:attrNameLst>
                                          <p:attrName>r</p:attrName>
                                        </p:attrNameLst>
                                      </p:cBhvr>
                                    </p:animRot>
                                  </p:childTnLst>
                                </p:cTn>
                              </p:par>
                              <p:par>
                                <p:cTn id="19" presetID="8" presetClass="emph" presetSubtype="0" fill="hold" nodeType="withEffect">
                                  <p:stCondLst>
                                    <p:cond delay="0"/>
                                  </p:stCondLst>
                                  <p:childTnLst>
                                    <p:animRot by="21600000">
                                      <p:cBhvr>
                                        <p:cTn id="20" dur="2000" fill="hold"/>
                                        <p:tgtEl>
                                          <p:spTgt spid="2">
                                            <p:txEl>
                                              <p:pRg st="12" end="12"/>
                                            </p:txEl>
                                          </p:spTgt>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2">
                                            <p:txEl>
                                              <p:pRg st="14" end="14"/>
                                            </p:txEl>
                                          </p:spTgt>
                                        </p:tgtEl>
                                        <p:attrNameLst>
                                          <p:attrName>r</p:attrName>
                                        </p:attrNameLst>
                                      </p:cBhvr>
                                    </p:animRot>
                                  </p:childTnLst>
                                </p:cTn>
                              </p:par>
                              <p:par>
                                <p:cTn id="23" presetID="8" presetClass="emph" presetSubtype="0" fill="hold" nodeType="withEffect">
                                  <p:stCondLst>
                                    <p:cond delay="0"/>
                                  </p:stCondLst>
                                  <p:childTnLst>
                                    <p:animRot by="21600000">
                                      <p:cBhvr>
                                        <p:cTn id="24" dur="2000" fill="hold"/>
                                        <p:tgtEl>
                                          <p:spTgt spid="2">
                                            <p:txEl>
                                              <p:pRg st="16" end="16"/>
                                            </p:txEl>
                                          </p:spTgt>
                                        </p:tgtEl>
                                        <p:attrNameLst>
                                          <p:attrName>r</p:attrName>
                                        </p:attrNameLst>
                                      </p:cBhvr>
                                    </p:animRot>
                                  </p:childTnLst>
                                </p:cTn>
                              </p:par>
                              <p:par>
                                <p:cTn id="25" presetID="8" presetClass="emph" presetSubtype="0" fill="hold" nodeType="withEffect">
                                  <p:stCondLst>
                                    <p:cond delay="0"/>
                                  </p:stCondLst>
                                  <p:childTnLst>
                                    <p:animRot by="21600000">
                                      <p:cBhvr>
                                        <p:cTn id="26" dur="2000" fill="hold"/>
                                        <p:tgtEl>
                                          <p:spTgt spid="2">
                                            <p:txEl>
                                              <p:pRg st="18" end="18"/>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TotalTime>
  <Words>920</Words>
  <Application>Microsoft Office PowerPoint</Application>
  <PresentationFormat>Προβολή στην οθόνη (4:3)</PresentationFormat>
  <Paragraphs>198</Paragraphs>
  <Slides>16</Slides>
  <Notes>0</Notes>
  <HiddenSlides>0</HiddenSlides>
  <MMClips>0</MMClips>
  <ScaleCrop>false</ScaleCrop>
  <HeadingPairs>
    <vt:vector size="4" baseType="variant">
      <vt:variant>
        <vt:lpstr>Θέμα</vt:lpstr>
      </vt:variant>
      <vt:variant>
        <vt:i4>1</vt:i4>
      </vt:variant>
      <vt:variant>
        <vt:lpstr>Τίτλοι διαφανειών</vt:lpstr>
      </vt:variant>
      <vt:variant>
        <vt:i4>16</vt:i4>
      </vt:variant>
    </vt:vector>
  </HeadingPairs>
  <TitlesOfParts>
    <vt:vector size="17" baseType="lpstr">
      <vt:lpstr>Θέμα του Office</vt:lpstr>
      <vt:lpstr>    MATH  FACEBOOK         </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Παρουσίαση του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  FACEBOOK</dc:title>
  <dc:creator>Home</dc:creator>
  <cp:lastModifiedBy>Home</cp:lastModifiedBy>
  <cp:revision>24</cp:revision>
  <dcterms:created xsi:type="dcterms:W3CDTF">2018-11-24T18:19:45Z</dcterms:created>
  <dcterms:modified xsi:type="dcterms:W3CDTF">2019-03-01T09:04:51Z</dcterms:modified>
</cp:coreProperties>
</file>